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3" r:id="rId3"/>
    <p:sldId id="277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9" r:id="rId14"/>
    <p:sldId id="310" r:id="rId15"/>
    <p:sldId id="303" r:id="rId16"/>
    <p:sldId id="304" r:id="rId17"/>
    <p:sldId id="305" r:id="rId18"/>
    <p:sldId id="306" r:id="rId19"/>
    <p:sldId id="307" r:id="rId20"/>
    <p:sldId id="308" r:id="rId21"/>
    <p:sldId id="311" r:id="rId22"/>
    <p:sldId id="312" r:id="rId23"/>
    <p:sldId id="313" r:id="rId24"/>
    <p:sldId id="314" r:id="rId25"/>
    <p:sldId id="315" r:id="rId26"/>
    <p:sldId id="316" r:id="rId27"/>
    <p:sldId id="317" r:id="rId28"/>
    <p:sldId id="318" r:id="rId29"/>
    <p:sldId id="319" r:id="rId30"/>
    <p:sldId id="320" r:id="rId31"/>
    <p:sldId id="321" r:id="rId32"/>
    <p:sldId id="322" r:id="rId33"/>
    <p:sldId id="323" r:id="rId34"/>
    <p:sldId id="324" r:id="rId35"/>
    <p:sldId id="325" r:id="rId36"/>
    <p:sldId id="326" r:id="rId37"/>
    <p:sldId id="327" r:id="rId38"/>
    <p:sldId id="328" r:id="rId39"/>
    <p:sldId id="329" r:id="rId40"/>
    <p:sldId id="330" r:id="rId41"/>
    <p:sldId id="331" r:id="rId42"/>
    <p:sldId id="332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6020-E6B3-4CF0-A464-017769166792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48536-4E02-4FC1-B777-1E6B92FEFC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6020-E6B3-4CF0-A464-017769166792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48536-4E02-4FC1-B777-1E6B92FEFC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6020-E6B3-4CF0-A464-017769166792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48536-4E02-4FC1-B777-1E6B92FEFC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6020-E6B3-4CF0-A464-017769166792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48536-4E02-4FC1-B777-1E6B92FEFC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6020-E6B3-4CF0-A464-017769166792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48536-4E02-4FC1-B777-1E6B92FEFC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6020-E6B3-4CF0-A464-017769166792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48536-4E02-4FC1-B777-1E6B92FEFC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6020-E6B3-4CF0-A464-017769166792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48536-4E02-4FC1-B777-1E6B92FEFC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6020-E6B3-4CF0-A464-017769166792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48536-4E02-4FC1-B777-1E6B92FEFC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6020-E6B3-4CF0-A464-017769166792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48536-4E02-4FC1-B777-1E6B92FEFC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6020-E6B3-4CF0-A464-017769166792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48536-4E02-4FC1-B777-1E6B92FEFC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6020-E6B3-4CF0-A464-017769166792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F448536-4E02-4FC1-B777-1E6B92FEFC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C66020-E6B3-4CF0-A464-017769166792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F448536-4E02-4FC1-B777-1E6B92FEFC8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biosprog.narod.ru/real/ints/int13.ht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714356"/>
            <a:ext cx="7851648" cy="3000396"/>
          </a:xfrm>
        </p:spPr>
        <p:txBody>
          <a:bodyPr>
            <a:normAutofit/>
          </a:bodyPr>
          <a:lstStyle/>
          <a:p>
            <a:pPr algn="ctr" font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0" dirty="0" smtClean="0">
                <a:latin typeface="Arial Cyr"/>
              </a:rPr>
              <a:t>Malware </a:t>
            </a:r>
            <a:r>
              <a:rPr lang="ru-RU" sz="3600" b="0" dirty="0" smtClean="0">
                <a:latin typeface="Arial Cyr"/>
              </a:rPr>
              <a:t/>
            </a:r>
            <a:br>
              <a:rPr lang="ru-RU" sz="3600" b="0" dirty="0" smtClean="0">
                <a:latin typeface="Arial Cyr"/>
              </a:rPr>
            </a:br>
            <a:r>
              <a:rPr lang="en-US" sz="3600" b="0" dirty="0" smtClean="0">
                <a:latin typeface="Arial Cyr"/>
              </a:rPr>
              <a:t>(</a:t>
            </a:r>
            <a:r>
              <a:rPr lang="ru-RU" sz="3600" b="0" dirty="0" smtClean="0">
                <a:latin typeface="Arial Cyr"/>
              </a:rPr>
              <a:t>Вредоносное ПО)</a:t>
            </a:r>
            <a:br>
              <a:rPr lang="ru-RU" sz="3600" b="0" dirty="0" smtClean="0">
                <a:latin typeface="Arial Cyr"/>
              </a:rPr>
            </a:b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Загрузочные вирусы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4429132"/>
            <a:ext cx="7854696" cy="1752600"/>
          </a:xfrm>
        </p:spPr>
        <p:txBody>
          <a:bodyPr/>
          <a:lstStyle/>
          <a:p>
            <a:r>
              <a:rPr lang="ru-RU" dirty="0" smtClean="0"/>
              <a:t>Заведующий кафедрой ЗСС</a:t>
            </a:r>
          </a:p>
          <a:p>
            <a:r>
              <a:rPr lang="ru-RU" dirty="0" smtClean="0"/>
              <a:t>к.т.н., доц. </a:t>
            </a:r>
            <a:r>
              <a:rPr lang="ru-RU" dirty="0" err="1" smtClean="0"/>
              <a:t>А.В.Красов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5" name="Рисунок 4" descr="emlema-zss-1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4500570"/>
            <a:ext cx="1787220" cy="20716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8715436" cy="5000660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/>
              <a:t>Набор </a:t>
            </a:r>
            <a:r>
              <a:rPr lang="ru-RU" sz="2000" dirty="0" smtClean="0"/>
              <a:t>API реализует стандарт </a:t>
            </a:r>
            <a:r>
              <a:rPr lang="ru-RU" sz="2000" dirty="0" err="1" smtClean="0"/>
              <a:t>Enhanced</a:t>
            </a:r>
            <a:r>
              <a:rPr lang="ru-RU" sz="2000" dirty="0" smtClean="0"/>
              <a:t> </a:t>
            </a:r>
            <a:r>
              <a:rPr lang="ru-RU" sz="2000" dirty="0" err="1" smtClean="0"/>
              <a:t>Disk</a:t>
            </a:r>
            <a:r>
              <a:rPr lang="ru-RU" sz="2000" dirty="0" smtClean="0"/>
              <a:t> </a:t>
            </a:r>
            <a:r>
              <a:rPr lang="ru-RU" sz="2000" dirty="0" err="1" smtClean="0"/>
              <a:t>Drive</a:t>
            </a:r>
            <a:r>
              <a:rPr lang="ru-RU" sz="2000" dirty="0" smtClean="0"/>
              <a:t> (EDD</a:t>
            </a:r>
            <a:r>
              <a:rPr lang="ru-RU" sz="2000" dirty="0" smtClean="0"/>
              <a:t>).</a:t>
            </a:r>
          </a:p>
          <a:p>
            <a:pPr marL="0" indent="357188">
              <a:buNone/>
            </a:pPr>
            <a:r>
              <a:rPr lang="ru-RU" sz="2000" dirty="0" smtClean="0"/>
              <a:t>EDD использует  адресацию в </a:t>
            </a:r>
            <a:r>
              <a:rPr lang="ru-RU" sz="2000" dirty="0" smtClean="0"/>
              <a:t>64 бита, что позволяет использовать диски с размером примерно до 8-ми </a:t>
            </a:r>
            <a:r>
              <a:rPr lang="ru-RU" sz="2000" dirty="0" err="1" smtClean="0"/>
              <a:t>зеттабайт</a:t>
            </a:r>
            <a:r>
              <a:rPr lang="ru-RU" sz="2000" dirty="0" smtClean="0"/>
              <a:t>. </a:t>
            </a:r>
            <a:endParaRPr lang="ru-RU" sz="2000" dirty="0" smtClean="0"/>
          </a:p>
          <a:p>
            <a:pPr marL="0" indent="357188">
              <a:buNone/>
            </a:pPr>
            <a:r>
              <a:rPr lang="ru-RU" sz="2000" dirty="0" smtClean="0"/>
              <a:t>Реальные потребности </a:t>
            </a:r>
          </a:p>
          <a:p>
            <a:pPr marL="0" indent="357188">
              <a:buNone/>
            </a:pPr>
            <a:r>
              <a:rPr lang="ru-RU" sz="2000" dirty="0" smtClean="0"/>
              <a:t>Адресация 28 </a:t>
            </a:r>
            <a:r>
              <a:rPr lang="ru-RU" sz="2000" dirty="0" smtClean="0"/>
              <a:t>бит (128 </a:t>
            </a:r>
            <a:r>
              <a:rPr lang="ru-RU" sz="2000" dirty="0" err="1" smtClean="0"/>
              <a:t>гбайт</a:t>
            </a:r>
            <a:r>
              <a:rPr lang="ru-RU" sz="2000" dirty="0" smtClean="0"/>
              <a:t>), а в настоящее время существует ограничение в 48 бит(128 петабайт).</a:t>
            </a:r>
            <a:br>
              <a:rPr lang="ru-RU" sz="2000" dirty="0" smtClean="0"/>
            </a:br>
            <a:r>
              <a:rPr lang="ru-RU" sz="2000" dirty="0" smtClean="0"/>
              <a:t>EDD предназначен для работы с устройствами в режиме адресации </a:t>
            </a:r>
            <a:r>
              <a:rPr lang="ru-RU" sz="2000" dirty="0" smtClean="0"/>
              <a:t>LBA.</a:t>
            </a:r>
          </a:p>
          <a:p>
            <a:pPr marL="0" indent="357188">
              <a:buNone/>
            </a:pPr>
            <a:endParaRPr lang="ru-RU" sz="2000" dirty="0" smtClean="0"/>
          </a:p>
          <a:p>
            <a:pPr marL="0" indent="357188">
              <a:buNone/>
            </a:pPr>
            <a:r>
              <a:rPr lang="ru-RU" sz="2000" dirty="0" smtClean="0"/>
              <a:t>Номера функций с 41</a:t>
            </a:r>
            <a:r>
              <a:rPr lang="en-US" sz="2000" dirty="0" smtClean="0"/>
              <a:t>h </a:t>
            </a:r>
            <a:r>
              <a:rPr lang="ru-RU" sz="2000" dirty="0" smtClean="0"/>
              <a:t>по 50</a:t>
            </a:r>
            <a:r>
              <a:rPr lang="en-US" sz="2000" dirty="0" smtClean="0"/>
              <a:t>h.</a:t>
            </a:r>
          </a:p>
          <a:p>
            <a:pPr marL="0" indent="357188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Обязательно проверить наличие данного расширения – функция 41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714356"/>
            <a:ext cx="8643998" cy="498667"/>
            <a:chOff x="1187450" y="1847850"/>
            <a:chExt cx="6769322" cy="498667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07849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r>
                <a:rPr lang="en-US" sz="2000" b="1" dirty="0" smtClean="0"/>
                <a:t>  </a:t>
              </a:r>
              <a:r>
                <a:rPr lang="ru-RU" sz="2000" b="1" dirty="0" smtClean="0"/>
                <a:t>Прерывание 13</a:t>
              </a:r>
              <a:r>
                <a:rPr lang="en-US" sz="2000" b="1" dirty="0" smtClean="0"/>
                <a:t>h (</a:t>
              </a:r>
              <a:r>
                <a:rPr lang="ru-RU" sz="2000" b="1" dirty="0" smtClean="0"/>
                <a:t>Расширенный функций)</a:t>
              </a:r>
              <a:endParaRPr lang="en-US" sz="2000" b="1" dirty="0"/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736"/>
            <a:ext cx="8715436" cy="5072098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Функции 4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Ah – 4Dh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357188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Функции связанные с эмуляцией загрузки с диска, активации меню диска, установления загрузочного каталога.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14282" y="714356"/>
            <a:ext cx="8643998" cy="498667"/>
            <a:chOff x="1187450" y="1847850"/>
            <a:chExt cx="6769322" cy="498667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07849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Прерывание 13</a:t>
              </a:r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h (</a:t>
              </a:r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функции загружаемых </a:t>
              </a:r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CD)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85926"/>
            <a:ext cx="8715436" cy="4714908"/>
          </a:xfrm>
        </p:spPr>
        <p:txBody>
          <a:bodyPr>
            <a:normAutofit/>
          </a:bodyPr>
          <a:lstStyle/>
          <a:p>
            <a:pPr marL="0" indent="358775">
              <a:buNone/>
            </a:pPr>
            <a:r>
              <a:rPr lang="ru-RU" sz="2000" dirty="0" smtClean="0"/>
              <a:t>Этот сервис DOS предоставляет прямой доступ к любому сектору диска, доступному через DOS-BIOS или устанавливаемые драйверы </a:t>
            </a:r>
            <a:r>
              <a:rPr lang="ru-RU" sz="2000" dirty="0" smtClean="0"/>
              <a:t>устройств:  </a:t>
            </a:r>
            <a:endParaRPr lang="ru-RU" sz="2000" dirty="0" smtClean="0"/>
          </a:p>
          <a:p>
            <a:r>
              <a:rPr lang="ru-RU" sz="2000" dirty="0" smtClean="0"/>
              <a:t>INT 25H читает секторы </a:t>
            </a:r>
          </a:p>
          <a:p>
            <a:r>
              <a:rPr lang="ru-RU" sz="2000" dirty="0" smtClean="0"/>
              <a:t>INT 26H записывает секторы </a:t>
            </a:r>
            <a:endParaRPr lang="ru-RU" sz="2000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14282" y="714356"/>
            <a:ext cx="8643998" cy="812396"/>
            <a:chOff x="1187450" y="1847850"/>
            <a:chExt cx="6769322" cy="812396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721578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r>
                <a:rPr lang="ru-RU" sz="2000" b="1" dirty="0" smtClean="0"/>
                <a:t>Функции DOS - INT 25H/26H: Прямая дисковая операция чтения/записи</a:t>
              </a:r>
              <a:endParaRPr lang="ru-RU" sz="2000" b="1" dirty="0"/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85926"/>
            <a:ext cx="8715436" cy="47149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/>
              <a:t>Вход </a:t>
            </a:r>
          </a:p>
          <a:p>
            <a:pPr>
              <a:buNone/>
            </a:pPr>
            <a:r>
              <a:rPr lang="ru-RU" sz="2000" dirty="0" smtClean="0"/>
              <a:t>AL = номер диска (0=A, 1=B, и т.д.) </a:t>
            </a:r>
          </a:p>
          <a:p>
            <a:pPr>
              <a:buNone/>
            </a:pPr>
            <a:r>
              <a:rPr lang="ru-RU" sz="2000" dirty="0" smtClean="0"/>
              <a:t>CX = счетчик считываемых или записываемых секторов </a:t>
            </a:r>
          </a:p>
          <a:p>
            <a:pPr>
              <a:buNone/>
            </a:pPr>
            <a:r>
              <a:rPr lang="ru-RU" sz="2000" dirty="0" smtClean="0"/>
              <a:t>DX = начальный сектор (логический номер сектора DOS) </a:t>
            </a:r>
          </a:p>
          <a:p>
            <a:pPr>
              <a:buNone/>
            </a:pPr>
            <a:r>
              <a:rPr lang="ru-RU" sz="2000" dirty="0" smtClean="0"/>
              <a:t>DS:BX = адрес данных (исходный или целевой буфер) </a:t>
            </a:r>
          </a:p>
          <a:p>
            <a:pPr>
              <a:buNone/>
            </a:pPr>
            <a:r>
              <a:rPr lang="ru-RU" sz="2000" b="1" dirty="0" smtClean="0"/>
              <a:t>Выход </a:t>
            </a:r>
          </a:p>
          <a:p>
            <a:pPr>
              <a:buNone/>
            </a:pPr>
            <a:r>
              <a:rPr lang="ru-RU" sz="2000" dirty="0" smtClean="0"/>
              <a:t>Выход </a:t>
            </a:r>
          </a:p>
          <a:p>
            <a:pPr>
              <a:buNone/>
            </a:pPr>
            <a:r>
              <a:rPr lang="ru-RU" sz="2000" dirty="0" smtClean="0"/>
              <a:t>AX = код ошибки, если взведен флаг переноса (CF=1</a:t>
            </a:r>
            <a:r>
              <a:rPr lang="ru-RU" sz="2000" dirty="0" smtClean="0"/>
              <a:t>)</a:t>
            </a:r>
            <a:endParaRPr lang="ru-RU" sz="2000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14282" y="714356"/>
            <a:ext cx="8643998" cy="812396"/>
            <a:chOff x="1187450" y="1847850"/>
            <a:chExt cx="6769322" cy="812396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721578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r>
                <a:rPr lang="ru-RU" sz="2000" b="1" dirty="0" smtClean="0"/>
                <a:t>Функции DOS - INT 25H/26H: Прямая дисковая операция чтения/записи</a:t>
              </a:r>
              <a:endParaRPr lang="ru-RU" sz="2000" b="1" dirty="0"/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14282" y="714356"/>
            <a:ext cx="8643998" cy="812396"/>
            <a:chOff x="1187450" y="1847850"/>
            <a:chExt cx="6769322" cy="812396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721578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r>
                <a:rPr lang="ru-RU" sz="2000" b="1" dirty="0" smtClean="0"/>
                <a:t>Функции DOS - INT 25H/26H: Прямая дисковая операция чтения/записи</a:t>
              </a:r>
              <a:endParaRPr lang="ru-RU" sz="2000" b="1" dirty="0"/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  <p:pic>
        <p:nvPicPr>
          <p:cNvPr id="31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000240"/>
            <a:ext cx="8801688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715436" cy="49292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err="1" smtClean="0"/>
              <a:t>mov</a:t>
            </a:r>
            <a:r>
              <a:rPr lang="ru-RU" sz="2000" dirty="0" smtClean="0"/>
              <a:t> </a:t>
            </a:r>
            <a:r>
              <a:rPr lang="ru-RU" sz="2000" dirty="0" err="1" smtClean="0"/>
              <a:t>ah</a:t>
            </a:r>
            <a:r>
              <a:rPr lang="ru-RU" sz="2000" dirty="0" smtClean="0"/>
              <a:t>, 2 </a:t>
            </a:r>
            <a:r>
              <a:rPr lang="ru-RU" sz="2000" dirty="0" smtClean="0"/>
              <a:t>		; </a:t>
            </a:r>
            <a:r>
              <a:rPr lang="ru-RU" sz="2000" dirty="0" smtClean="0"/>
              <a:t>Команда "Читать сектор"</a:t>
            </a:r>
          </a:p>
          <a:p>
            <a:pPr>
              <a:buNone/>
            </a:pPr>
            <a:r>
              <a:rPr lang="ru-RU" sz="2000" dirty="0" err="1" smtClean="0"/>
              <a:t>mov</a:t>
            </a:r>
            <a:r>
              <a:rPr lang="ru-RU" sz="2000" dirty="0" smtClean="0"/>
              <a:t> </a:t>
            </a:r>
            <a:r>
              <a:rPr lang="ru-RU" sz="2000" dirty="0" err="1" smtClean="0"/>
              <a:t>al</a:t>
            </a:r>
            <a:r>
              <a:rPr lang="ru-RU" sz="2000" dirty="0" smtClean="0"/>
              <a:t>, 1 </a:t>
            </a:r>
            <a:r>
              <a:rPr lang="ru-RU" sz="2000" dirty="0" smtClean="0"/>
              <a:t>		; </a:t>
            </a:r>
            <a:r>
              <a:rPr lang="ru-RU" sz="2000" dirty="0" smtClean="0"/>
              <a:t>Количество читаемых секторов равно 1</a:t>
            </a:r>
            <a:endParaRPr lang="ru-RU" sz="2000" dirty="0" smtClean="0"/>
          </a:p>
          <a:p>
            <a:pPr>
              <a:buNone/>
            </a:pPr>
            <a:r>
              <a:rPr lang="ru-RU" sz="2000" dirty="0" err="1" smtClean="0"/>
              <a:t>mov</a:t>
            </a:r>
            <a:r>
              <a:rPr lang="ru-RU" sz="2000" dirty="0" smtClean="0"/>
              <a:t> </a:t>
            </a:r>
            <a:r>
              <a:rPr lang="ru-RU" sz="2000" dirty="0" err="1" smtClean="0"/>
              <a:t>ch</a:t>
            </a:r>
            <a:r>
              <a:rPr lang="ru-RU" sz="2000" dirty="0" smtClean="0"/>
              <a:t>, 0 </a:t>
            </a:r>
            <a:r>
              <a:rPr lang="ru-RU" sz="2000" dirty="0" smtClean="0"/>
              <a:t>		; </a:t>
            </a:r>
            <a:r>
              <a:rPr lang="ru-RU" sz="2000" dirty="0" smtClean="0"/>
              <a:t>Номер цилиндра равен 0; старшие биты числа</a:t>
            </a:r>
          </a:p>
          <a:p>
            <a:pPr>
              <a:buNone/>
            </a:pPr>
            <a:r>
              <a:rPr lang="ru-RU" sz="2000" dirty="0" smtClean="0"/>
              <a:t>				; </a:t>
            </a:r>
            <a:r>
              <a:rPr lang="ru-RU" sz="2000" dirty="0" smtClean="0"/>
              <a:t>могут размещаться в </a:t>
            </a:r>
            <a:r>
              <a:rPr lang="en-US" sz="2000" dirty="0" err="1" smtClean="0"/>
              <a:t>cl</a:t>
            </a:r>
            <a:endParaRPr lang="en-US" sz="2000" dirty="0" smtClean="0"/>
          </a:p>
          <a:p>
            <a:pPr>
              <a:buNone/>
            </a:pPr>
            <a:r>
              <a:rPr lang="ru-RU" sz="2000" dirty="0" err="1" smtClean="0"/>
              <a:t>mov</a:t>
            </a:r>
            <a:r>
              <a:rPr lang="ru-RU" sz="2000" dirty="0" smtClean="0"/>
              <a:t> </a:t>
            </a:r>
            <a:r>
              <a:rPr lang="ru-RU" sz="2000" dirty="0" err="1" smtClean="0"/>
              <a:t>cl</a:t>
            </a:r>
            <a:r>
              <a:rPr lang="ru-RU" sz="2000" dirty="0" smtClean="0"/>
              <a:t>, 1 </a:t>
            </a:r>
            <a:r>
              <a:rPr lang="ru-RU" sz="2000" dirty="0" smtClean="0"/>
              <a:t>		; </a:t>
            </a:r>
            <a:r>
              <a:rPr lang="ru-RU" sz="2000" dirty="0" smtClean="0"/>
              <a:t>Номер читаемого сектора равен 1</a:t>
            </a:r>
          </a:p>
          <a:p>
            <a:pPr>
              <a:buNone/>
            </a:pPr>
            <a:r>
              <a:rPr lang="ru-RU" sz="2000" dirty="0" err="1" smtClean="0"/>
              <a:t>mov</a:t>
            </a:r>
            <a:r>
              <a:rPr lang="ru-RU" sz="2000" dirty="0" smtClean="0"/>
              <a:t> </a:t>
            </a:r>
            <a:r>
              <a:rPr lang="ru-RU" sz="2000" dirty="0" err="1" smtClean="0"/>
              <a:t>dh</a:t>
            </a:r>
            <a:r>
              <a:rPr lang="ru-RU" sz="2000" dirty="0" smtClean="0"/>
              <a:t>, 0 </a:t>
            </a:r>
            <a:r>
              <a:rPr lang="ru-RU" sz="2000" dirty="0" smtClean="0"/>
              <a:t>		; </a:t>
            </a:r>
            <a:r>
              <a:rPr lang="ru-RU" sz="2000" dirty="0" smtClean="0"/>
              <a:t>Номер головки равен 0</a:t>
            </a:r>
          </a:p>
          <a:p>
            <a:pPr>
              <a:buNone/>
            </a:pPr>
            <a:r>
              <a:rPr lang="ru-RU" sz="2000" dirty="0" err="1" smtClean="0"/>
              <a:t>mov</a:t>
            </a:r>
            <a:r>
              <a:rPr lang="ru-RU" sz="2000" dirty="0" smtClean="0"/>
              <a:t> </a:t>
            </a:r>
            <a:r>
              <a:rPr lang="ru-RU" sz="2000" dirty="0" err="1" smtClean="0"/>
              <a:t>dl</a:t>
            </a:r>
            <a:r>
              <a:rPr lang="ru-RU" sz="2000" dirty="0" smtClean="0"/>
              <a:t>, 80h </a:t>
            </a:r>
            <a:r>
              <a:rPr lang="ru-RU" sz="2000" dirty="0" smtClean="0"/>
              <a:t>		; </a:t>
            </a:r>
            <a:r>
              <a:rPr lang="ru-RU" sz="2000" dirty="0" err="1" smtClean="0"/>
              <a:t>80h</a:t>
            </a:r>
            <a:r>
              <a:rPr lang="ru-RU" sz="2000" dirty="0" smtClean="0"/>
              <a:t> – код винчестера, 0 и 1 – дискет A: и B:</a:t>
            </a:r>
          </a:p>
          <a:p>
            <a:pPr>
              <a:buNone/>
            </a:pPr>
            <a:r>
              <a:rPr lang="en-US" sz="2000" dirty="0" err="1" smtClean="0"/>
              <a:t>mov</a:t>
            </a:r>
            <a:r>
              <a:rPr lang="en-US" sz="2000" dirty="0" smtClean="0"/>
              <a:t> </a:t>
            </a:r>
            <a:r>
              <a:rPr lang="en-US" sz="2000" dirty="0" err="1" smtClean="0"/>
              <a:t>es</a:t>
            </a:r>
            <a:r>
              <a:rPr lang="en-US" sz="2000" dirty="0" smtClean="0"/>
              <a:t>, SEG Buffer </a:t>
            </a:r>
            <a:r>
              <a:rPr lang="ru-RU" sz="2000" dirty="0" smtClean="0"/>
              <a:t>	</a:t>
            </a:r>
            <a:r>
              <a:rPr lang="en-US" sz="2000" dirty="0" smtClean="0"/>
              <a:t>; </a:t>
            </a:r>
            <a:r>
              <a:rPr lang="ru-RU" sz="2000" dirty="0" smtClean="0"/>
              <a:t>Сегмент буфера данных</a:t>
            </a:r>
          </a:p>
          <a:p>
            <a:pPr>
              <a:buNone/>
            </a:pPr>
            <a:r>
              <a:rPr lang="ru-RU" sz="2000" dirty="0" err="1" smtClean="0"/>
              <a:t>mov</a:t>
            </a:r>
            <a:r>
              <a:rPr lang="ru-RU" sz="2000" dirty="0" smtClean="0"/>
              <a:t> </a:t>
            </a:r>
            <a:r>
              <a:rPr lang="ru-RU" sz="2000" dirty="0" err="1" smtClean="0"/>
              <a:t>bx</a:t>
            </a:r>
            <a:r>
              <a:rPr lang="ru-RU" sz="2000" dirty="0" smtClean="0"/>
              <a:t>, OFFSET </a:t>
            </a:r>
            <a:r>
              <a:rPr lang="ru-RU" sz="2000" dirty="0" err="1" smtClean="0"/>
              <a:t>Buffer</a:t>
            </a:r>
            <a:r>
              <a:rPr lang="ru-RU" sz="2000" dirty="0" smtClean="0"/>
              <a:t> </a:t>
            </a:r>
            <a:r>
              <a:rPr lang="ru-RU" sz="2000" dirty="0" smtClean="0"/>
              <a:t>	; </a:t>
            </a:r>
            <a:r>
              <a:rPr lang="ru-RU" sz="2000" dirty="0" smtClean="0"/>
              <a:t>Смещение буфера данных</a:t>
            </a:r>
          </a:p>
          <a:p>
            <a:pPr>
              <a:buNone/>
            </a:pPr>
            <a:r>
              <a:rPr lang="ru-RU" sz="2000" dirty="0" err="1" smtClean="0"/>
              <a:t>int</a:t>
            </a:r>
            <a:r>
              <a:rPr lang="ru-RU" sz="2000" dirty="0" smtClean="0"/>
              <a:t> 13h </a:t>
            </a:r>
            <a:r>
              <a:rPr lang="ru-RU" sz="2000" dirty="0" smtClean="0"/>
              <a:t>			; выполнение </a:t>
            </a:r>
            <a:r>
              <a:rPr lang="ru-RU" sz="2000" dirty="0" smtClean="0"/>
              <a:t>операции чтения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14282" y="642918"/>
            <a:ext cx="8643998" cy="498667"/>
            <a:chOff x="1187450" y="1847850"/>
            <a:chExt cx="6769322" cy="498667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07849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Примеры работы с основным функциями в ассемблере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8715436" cy="5143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err="1" smtClean="0"/>
              <a:t>cmd</a:t>
            </a:r>
            <a:r>
              <a:rPr lang="ru-RU" sz="2000" dirty="0" smtClean="0"/>
              <a:t> = 2; </a:t>
            </a:r>
            <a:r>
              <a:rPr lang="ru-RU" sz="2000" dirty="0" smtClean="0"/>
              <a:t>	// </a:t>
            </a:r>
            <a:r>
              <a:rPr lang="ru-RU" sz="2000" dirty="0" smtClean="0"/>
              <a:t>Команда "Читать сектор"</a:t>
            </a:r>
          </a:p>
          <a:p>
            <a:pPr>
              <a:buNone/>
            </a:pPr>
            <a:r>
              <a:rPr lang="ru-RU" sz="2000" dirty="0" smtClean="0"/>
              <a:t>nsecs=1; </a:t>
            </a:r>
            <a:r>
              <a:rPr lang="ru-RU" sz="2000" dirty="0" smtClean="0"/>
              <a:t>	// </a:t>
            </a:r>
            <a:r>
              <a:rPr lang="ru-RU" sz="2000" dirty="0" smtClean="0"/>
              <a:t>Количество читаемых секторов равно 1</a:t>
            </a:r>
          </a:p>
          <a:p>
            <a:pPr>
              <a:buNone/>
            </a:pPr>
            <a:r>
              <a:rPr lang="ru-RU" sz="2000" dirty="0" smtClean="0"/>
              <a:t>track=0; </a:t>
            </a:r>
            <a:r>
              <a:rPr lang="ru-RU" sz="2000" dirty="0" smtClean="0"/>
              <a:t>	// </a:t>
            </a:r>
            <a:r>
              <a:rPr lang="ru-RU" sz="2000" dirty="0" smtClean="0"/>
              <a:t>Номер цилиндра равен 0</a:t>
            </a:r>
          </a:p>
          <a:p>
            <a:pPr>
              <a:buNone/>
            </a:pPr>
            <a:r>
              <a:rPr lang="ru-RU" sz="2000" dirty="0" smtClean="0"/>
              <a:t>sector=1; </a:t>
            </a:r>
            <a:r>
              <a:rPr lang="ru-RU" sz="2000" dirty="0" smtClean="0"/>
              <a:t>	// </a:t>
            </a:r>
            <a:r>
              <a:rPr lang="ru-RU" sz="2000" dirty="0" smtClean="0"/>
              <a:t>Номер читаемого сектора равен 1</a:t>
            </a:r>
          </a:p>
          <a:p>
            <a:pPr>
              <a:buNone/>
            </a:pPr>
            <a:r>
              <a:rPr lang="ru-RU" sz="2000" dirty="0" err="1" smtClean="0"/>
              <a:t>head</a:t>
            </a:r>
            <a:r>
              <a:rPr lang="ru-RU" sz="2000" dirty="0" smtClean="0"/>
              <a:t> = 0; </a:t>
            </a:r>
            <a:r>
              <a:rPr lang="ru-RU" sz="2000" dirty="0" smtClean="0"/>
              <a:t>	// </a:t>
            </a:r>
            <a:r>
              <a:rPr lang="ru-RU" sz="2000" dirty="0" smtClean="0"/>
              <a:t>Номер головки равен 0</a:t>
            </a:r>
          </a:p>
          <a:p>
            <a:pPr>
              <a:buNone/>
            </a:pPr>
            <a:r>
              <a:rPr lang="ru-RU" sz="2000" dirty="0" err="1" smtClean="0"/>
              <a:t>drive</a:t>
            </a:r>
            <a:r>
              <a:rPr lang="ru-RU" sz="2000" dirty="0" smtClean="0"/>
              <a:t> = 0x80; </a:t>
            </a:r>
            <a:r>
              <a:rPr lang="ru-RU" sz="2000" dirty="0" smtClean="0"/>
              <a:t>	// </a:t>
            </a:r>
            <a:r>
              <a:rPr lang="ru-RU" sz="2000" dirty="0" smtClean="0"/>
              <a:t>80h – код первого винчестера; коды 0 и 1</a:t>
            </a:r>
          </a:p>
          <a:p>
            <a:pPr>
              <a:buNone/>
            </a:pPr>
            <a:r>
              <a:rPr lang="ru-RU" sz="2000" dirty="0" smtClean="0"/>
              <a:t>			// </a:t>
            </a:r>
            <a:r>
              <a:rPr lang="ru-RU" sz="2000" dirty="0" err="1" smtClean="0"/>
              <a:t>cоответствуют</a:t>
            </a:r>
            <a:r>
              <a:rPr lang="ru-RU" sz="2000" dirty="0" smtClean="0"/>
              <a:t> дисководам A: и B:</a:t>
            </a:r>
          </a:p>
          <a:p>
            <a:pPr>
              <a:buNone/>
            </a:pPr>
            <a:r>
              <a:rPr lang="en-US" sz="2000" dirty="0" smtClean="0"/>
              <a:t>result=</a:t>
            </a:r>
            <a:r>
              <a:rPr lang="en-US" sz="2000" dirty="0" err="1" smtClean="0"/>
              <a:t>biosdisk</a:t>
            </a:r>
            <a:r>
              <a:rPr lang="en-US" sz="2000" dirty="0" smtClean="0"/>
              <a:t>(</a:t>
            </a:r>
            <a:r>
              <a:rPr lang="en-US" sz="2000" dirty="0" err="1" smtClean="0"/>
              <a:t>cmd</a:t>
            </a:r>
            <a:r>
              <a:rPr lang="en-US" sz="2000" dirty="0" smtClean="0"/>
              <a:t>, </a:t>
            </a:r>
            <a:r>
              <a:rPr lang="en-US" sz="2000" dirty="0" err="1" smtClean="0"/>
              <a:t>drive,head,track,sector,nsecs,buf</a:t>
            </a:r>
            <a:r>
              <a:rPr lang="en-US" sz="2000" dirty="0" smtClean="0"/>
              <a:t>);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14282" y="642918"/>
            <a:ext cx="8643998" cy="498667"/>
            <a:chOff x="1187450" y="1847850"/>
            <a:chExt cx="6769322" cy="498667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07849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Примеры работы с основным функциями в </a:t>
              </a:r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С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8929718" cy="521497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2000" dirty="0" smtClean="0"/>
              <a:t>#define WIN32_DIOC_DOS_INT13 4</a:t>
            </a:r>
          </a:p>
          <a:p>
            <a:pPr>
              <a:buNone/>
            </a:pPr>
            <a:r>
              <a:rPr lang="en-US" sz="2000" dirty="0" err="1" smtClean="0"/>
              <a:t>typedef</a:t>
            </a:r>
            <a:r>
              <a:rPr lang="en-US" sz="2000" dirty="0" smtClean="0"/>
              <a:t> </a:t>
            </a:r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DIOCRegs</a:t>
            </a:r>
            <a:r>
              <a:rPr lang="en-US" sz="2000" dirty="0" smtClean="0"/>
              <a:t> {</a:t>
            </a:r>
          </a:p>
          <a:p>
            <a:pPr>
              <a:buNone/>
            </a:pPr>
            <a:r>
              <a:rPr lang="en-US" sz="2000" dirty="0" smtClean="0"/>
              <a:t>DWORD </a:t>
            </a:r>
            <a:r>
              <a:rPr lang="en-US" sz="2000" dirty="0" err="1" smtClean="0"/>
              <a:t>reg_EBX</a:t>
            </a:r>
            <a:r>
              <a:rPr lang="en-US" sz="2000" dirty="0" smtClean="0"/>
              <a:t>;</a:t>
            </a:r>
          </a:p>
          <a:p>
            <a:pPr>
              <a:buNone/>
            </a:pPr>
            <a:r>
              <a:rPr lang="en-US" sz="2000" dirty="0" smtClean="0"/>
              <a:t>DWORD </a:t>
            </a:r>
            <a:r>
              <a:rPr lang="en-US" sz="2000" dirty="0" err="1" smtClean="0"/>
              <a:t>reg_EDX</a:t>
            </a:r>
            <a:r>
              <a:rPr lang="en-US" sz="2000" dirty="0" smtClean="0"/>
              <a:t>;</a:t>
            </a:r>
          </a:p>
          <a:p>
            <a:pPr>
              <a:buNone/>
            </a:pPr>
            <a:r>
              <a:rPr lang="en-US" sz="2000" dirty="0" smtClean="0"/>
              <a:t>DWORD </a:t>
            </a:r>
            <a:r>
              <a:rPr lang="en-US" sz="2000" dirty="0" err="1" smtClean="0"/>
              <a:t>reg_ECX</a:t>
            </a:r>
            <a:r>
              <a:rPr lang="en-US" sz="2000" dirty="0" smtClean="0"/>
              <a:t>;</a:t>
            </a:r>
          </a:p>
          <a:p>
            <a:pPr>
              <a:buNone/>
            </a:pPr>
            <a:r>
              <a:rPr lang="en-US" sz="2000" dirty="0" smtClean="0"/>
              <a:t>DWORD </a:t>
            </a:r>
            <a:r>
              <a:rPr lang="en-US" sz="2000" dirty="0" err="1" smtClean="0"/>
              <a:t>reg_EAX</a:t>
            </a:r>
            <a:r>
              <a:rPr lang="en-US" sz="2000" dirty="0" smtClean="0"/>
              <a:t>;</a:t>
            </a:r>
          </a:p>
          <a:p>
            <a:pPr>
              <a:buNone/>
            </a:pPr>
            <a:r>
              <a:rPr lang="en-US" sz="2000" dirty="0" smtClean="0"/>
              <a:t>DWORD </a:t>
            </a:r>
            <a:r>
              <a:rPr lang="en-US" sz="2000" dirty="0" err="1" smtClean="0"/>
              <a:t>reg_EDI</a:t>
            </a:r>
            <a:r>
              <a:rPr lang="en-US" sz="2000" dirty="0" smtClean="0"/>
              <a:t>;</a:t>
            </a:r>
          </a:p>
          <a:p>
            <a:pPr>
              <a:buNone/>
            </a:pPr>
            <a:r>
              <a:rPr lang="en-US" sz="2000" dirty="0" smtClean="0"/>
              <a:t>DWORD </a:t>
            </a:r>
            <a:r>
              <a:rPr lang="en-US" sz="2000" dirty="0" err="1" smtClean="0"/>
              <a:t>reg_ESI</a:t>
            </a:r>
            <a:r>
              <a:rPr lang="en-US" sz="2000" dirty="0" smtClean="0"/>
              <a:t>;</a:t>
            </a:r>
          </a:p>
          <a:p>
            <a:pPr>
              <a:buNone/>
            </a:pPr>
            <a:r>
              <a:rPr lang="en-US" sz="2000" dirty="0" smtClean="0"/>
              <a:t>DWORD </a:t>
            </a:r>
            <a:r>
              <a:rPr lang="en-US" sz="2000" dirty="0" err="1" smtClean="0"/>
              <a:t>reg_Flags</a:t>
            </a:r>
            <a:r>
              <a:rPr lang="en-US" sz="2000" dirty="0" smtClean="0"/>
              <a:t>;</a:t>
            </a:r>
          </a:p>
          <a:p>
            <a:pPr>
              <a:buNone/>
            </a:pPr>
            <a:r>
              <a:rPr lang="en-US" sz="2000" dirty="0" smtClean="0"/>
              <a:t>} DIOC_REGISTERS, *PDIOC_REGISTERS;</a:t>
            </a:r>
          </a:p>
          <a:p>
            <a:pPr>
              <a:buNone/>
            </a:pPr>
            <a:r>
              <a:rPr lang="en-US" sz="2000" dirty="0" smtClean="0"/>
              <a:t>DIOC_REGISTERS r;</a:t>
            </a:r>
          </a:p>
          <a:p>
            <a:pPr>
              <a:buNone/>
            </a:pPr>
            <a:r>
              <a:rPr lang="ru-RU" sz="2000" dirty="0" smtClean="0"/>
              <a:t>...</a:t>
            </a:r>
          </a:p>
          <a:p>
            <a:pPr>
              <a:buNone/>
            </a:pPr>
            <a:r>
              <a:rPr lang="en-US" sz="2000" dirty="0" smtClean="0"/>
              <a:t>HANDLE h = </a:t>
            </a:r>
            <a:r>
              <a:rPr lang="en-US" sz="2000" dirty="0" err="1" smtClean="0"/>
              <a:t>CreateFile</a:t>
            </a:r>
            <a:r>
              <a:rPr lang="en-US" sz="2000" dirty="0" smtClean="0"/>
              <a:t>("\\\\.\\vwin32", 0, </a:t>
            </a:r>
            <a:r>
              <a:rPr lang="en-US" sz="2000" dirty="0" smtClean="0"/>
              <a:t>0,</a:t>
            </a:r>
            <a:r>
              <a:rPr lang="ru-RU" sz="2000" dirty="0" smtClean="0"/>
              <a:t> </a:t>
            </a:r>
            <a:r>
              <a:rPr lang="en-US" sz="2000" dirty="0" smtClean="0"/>
              <a:t>NULL</a:t>
            </a:r>
            <a:r>
              <a:rPr lang="en-US" sz="2000" dirty="0" smtClean="0"/>
              <a:t>, 0, </a:t>
            </a:r>
            <a:r>
              <a:rPr lang="en-US" sz="2000" dirty="0" smtClean="0"/>
              <a:t>FILE_FLAG_DELETE_ON_CLOSE,NULL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err="1" smtClean="0"/>
              <a:t>r.reg_EAX</a:t>
            </a:r>
            <a:r>
              <a:rPr lang="en-US" sz="2000" dirty="0" smtClean="0"/>
              <a:t>=0x201;</a:t>
            </a:r>
          </a:p>
          <a:p>
            <a:pPr>
              <a:buNone/>
            </a:pPr>
            <a:r>
              <a:rPr lang="en-US" sz="2000" dirty="0" err="1" smtClean="0"/>
              <a:t>r.reg_EBX</a:t>
            </a:r>
            <a:r>
              <a:rPr lang="en-US" sz="2000" dirty="0" smtClean="0"/>
              <a:t>=(DWORD) &amp;</a:t>
            </a:r>
            <a:r>
              <a:rPr lang="en-US" sz="2000" dirty="0" err="1" smtClean="0"/>
              <a:t>Buf</a:t>
            </a:r>
            <a:r>
              <a:rPr lang="en-US" sz="2000" dirty="0" smtClean="0"/>
              <a:t>;</a:t>
            </a:r>
          </a:p>
          <a:p>
            <a:pPr>
              <a:buNone/>
            </a:pPr>
            <a:r>
              <a:rPr lang="en-US" sz="2000" dirty="0" err="1" smtClean="0"/>
              <a:t>r.reg_ECX</a:t>
            </a:r>
            <a:r>
              <a:rPr lang="en-US" sz="2000" dirty="0" smtClean="0"/>
              <a:t>=0x0001;</a:t>
            </a:r>
          </a:p>
          <a:p>
            <a:pPr>
              <a:buNone/>
            </a:pPr>
            <a:r>
              <a:rPr lang="en-US" sz="2000" dirty="0" err="1" smtClean="0"/>
              <a:t>r.reg_EDX</a:t>
            </a:r>
            <a:r>
              <a:rPr lang="en-US" sz="2000" dirty="0" smtClean="0"/>
              <a:t>=0;</a:t>
            </a:r>
          </a:p>
          <a:p>
            <a:pPr>
              <a:buNone/>
            </a:pPr>
            <a:r>
              <a:rPr lang="en-US" sz="2000" dirty="0" err="1" smtClean="0"/>
              <a:t>DeviceIoControl</a:t>
            </a:r>
            <a:r>
              <a:rPr lang="en-US" sz="2000" dirty="0" smtClean="0"/>
              <a:t>(h, WIN32_DIOC_DOS_INT13, &amp;r,</a:t>
            </a:r>
          </a:p>
          <a:p>
            <a:pPr>
              <a:buNone/>
            </a:pPr>
            <a:r>
              <a:rPr lang="pt-BR" sz="2000" dirty="0" smtClean="0"/>
              <a:t>sizeof(r), &amp;r, sizeof(r), &amp;n, 0);</a:t>
            </a:r>
          </a:p>
          <a:p>
            <a:pPr>
              <a:buNone/>
            </a:pPr>
            <a:r>
              <a:rPr lang="ru-RU" sz="2000" dirty="0" smtClean="0"/>
              <a:t>. . 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642918"/>
            <a:ext cx="8643998" cy="498667"/>
            <a:chOff x="1187450" y="1847850"/>
            <a:chExt cx="6769322" cy="498667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07849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/>
                <a:t>прочитать сектор дискового устройства в </a:t>
              </a:r>
              <a:r>
                <a:rPr lang="ru-RU" sz="2000" dirty="0" err="1" smtClean="0"/>
                <a:t>Windows</a:t>
              </a:r>
              <a:r>
                <a:rPr lang="ru-RU" sz="2000" dirty="0" smtClean="0"/>
                <a:t> 9X: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715436" cy="49292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BYTE </a:t>
            </a:r>
            <a:r>
              <a:rPr lang="en-US" sz="2000" dirty="0" err="1" smtClean="0"/>
              <a:t>mbr</a:t>
            </a:r>
            <a:r>
              <a:rPr lang="en-US" sz="2000" dirty="0" smtClean="0"/>
              <a:t>[512]; DWORD </a:t>
            </a:r>
            <a:r>
              <a:rPr lang="en-US" sz="2000" dirty="0" err="1" smtClean="0"/>
              <a:t>dwRead</a:t>
            </a:r>
            <a:r>
              <a:rPr lang="en-US" sz="2000" dirty="0" smtClean="0"/>
              <a:t>;</a:t>
            </a:r>
          </a:p>
          <a:p>
            <a:pPr>
              <a:buNone/>
            </a:pPr>
            <a:r>
              <a:rPr lang="ru-RU" sz="2000" dirty="0" smtClean="0"/>
              <a:t>...</a:t>
            </a:r>
            <a:endParaRPr lang="ru-RU" sz="2000" b="1" dirty="0" smtClean="0"/>
          </a:p>
          <a:p>
            <a:pPr>
              <a:buNone/>
            </a:pPr>
            <a:r>
              <a:rPr lang="en-US" sz="2000" dirty="0" smtClean="0"/>
              <a:t>HANDLE </a:t>
            </a:r>
            <a:r>
              <a:rPr lang="en-US" sz="2000" dirty="0" err="1" smtClean="0"/>
              <a:t>hDisk</a:t>
            </a:r>
            <a:r>
              <a:rPr lang="en-US" sz="2000" dirty="0" smtClean="0"/>
              <a:t> = </a:t>
            </a:r>
            <a:r>
              <a:rPr lang="en-US" sz="2000" dirty="0" err="1" smtClean="0"/>
              <a:t>CreateFile</a:t>
            </a:r>
            <a:r>
              <a:rPr lang="en-US" sz="2000" dirty="0" smtClean="0"/>
              <a:t>("\\\\.\\PhysicalDrive0", GENERIC_READ,</a:t>
            </a:r>
          </a:p>
          <a:p>
            <a:pPr>
              <a:buNone/>
            </a:pPr>
            <a:r>
              <a:rPr lang="en-US" sz="2000" dirty="0" smtClean="0"/>
              <a:t>FILE_SHARE_READ, NULL, OPEN_EXISTING, 0, NULL);</a:t>
            </a:r>
          </a:p>
          <a:p>
            <a:pPr>
              <a:buNone/>
            </a:pPr>
            <a:r>
              <a:rPr lang="en-US" sz="2000" dirty="0" err="1" smtClean="0"/>
              <a:t>ReadFile</a:t>
            </a:r>
            <a:r>
              <a:rPr lang="en-US" sz="2000" dirty="0" smtClean="0"/>
              <a:t>(</a:t>
            </a:r>
            <a:r>
              <a:rPr lang="en-US" sz="2000" dirty="0" err="1" smtClean="0"/>
              <a:t>hDisk</a:t>
            </a:r>
            <a:r>
              <a:rPr lang="en-US" sz="2000" dirty="0" smtClean="0"/>
              <a:t>, &amp;</a:t>
            </a:r>
            <a:r>
              <a:rPr lang="en-US" sz="2000" dirty="0" err="1" smtClean="0"/>
              <a:t>mbr</a:t>
            </a:r>
            <a:r>
              <a:rPr lang="en-US" sz="2000" dirty="0" smtClean="0"/>
              <a:t>, 512, &amp;</a:t>
            </a:r>
            <a:r>
              <a:rPr lang="en-US" sz="2000" dirty="0" err="1" smtClean="0"/>
              <a:t>dwRead</a:t>
            </a:r>
            <a:r>
              <a:rPr lang="en-US" sz="2000" dirty="0" smtClean="0"/>
              <a:t>, NULL);</a:t>
            </a:r>
          </a:p>
          <a:p>
            <a:pPr>
              <a:buNone/>
            </a:pPr>
            <a:r>
              <a:rPr lang="ru-RU" sz="2000" dirty="0" smtClean="0"/>
              <a:t>...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785794"/>
            <a:ext cx="8643998" cy="498667"/>
            <a:chOff x="1187450" y="1847850"/>
            <a:chExt cx="6769322" cy="498667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07849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en-US" sz="2000" dirty="0" smtClean="0"/>
                <a:t>Windows-</a:t>
              </a:r>
              <a:r>
                <a:rPr lang="ru-RU" sz="2000" dirty="0" smtClean="0"/>
                <a:t>семействах </a:t>
              </a:r>
              <a:r>
                <a:rPr lang="en-US" sz="2000" dirty="0" smtClean="0"/>
                <a:t>NT: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8715436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err="1" smtClean="0"/>
              <a:t>int</a:t>
            </a:r>
            <a:r>
              <a:rPr lang="en-US" sz="2000" dirty="0" smtClean="0"/>
              <a:t> f; unsigned char </a:t>
            </a:r>
            <a:r>
              <a:rPr lang="en-US" sz="2000" dirty="0" err="1" smtClean="0"/>
              <a:t>buf</a:t>
            </a:r>
            <a:r>
              <a:rPr lang="en-US" sz="2000" dirty="0" smtClean="0"/>
              <a:t>[512];</a:t>
            </a:r>
          </a:p>
          <a:p>
            <a:pPr>
              <a:buNone/>
            </a:pPr>
            <a:r>
              <a:rPr lang="en-US" sz="2000" dirty="0" smtClean="0"/>
              <a:t>f=open("/dev/</a:t>
            </a:r>
            <a:r>
              <a:rPr lang="en-US" sz="2000" dirty="0" err="1" smtClean="0"/>
              <a:t>hda</a:t>
            </a:r>
            <a:r>
              <a:rPr lang="en-US" sz="2000" dirty="0" smtClean="0"/>
              <a:t>", O_RDONLY);</a:t>
            </a:r>
          </a:p>
          <a:p>
            <a:pPr>
              <a:buNone/>
            </a:pPr>
            <a:r>
              <a:rPr lang="en-US" sz="2000" dirty="0" smtClean="0"/>
              <a:t>read(f, </a:t>
            </a:r>
            <a:r>
              <a:rPr lang="en-US" sz="2000" dirty="0" err="1" smtClean="0"/>
              <a:t>buf</a:t>
            </a:r>
            <a:r>
              <a:rPr lang="en-US" sz="2000" dirty="0" smtClean="0"/>
              <a:t>, 512);</a:t>
            </a:r>
          </a:p>
          <a:p>
            <a:pPr>
              <a:buNone/>
            </a:pPr>
            <a:r>
              <a:rPr lang="ru-RU" sz="2000" dirty="0" smtClean="0"/>
              <a:t>. . 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14282" y="642918"/>
            <a:ext cx="8643998" cy="498667"/>
            <a:chOff x="1187450" y="1847850"/>
            <a:chExt cx="6769322" cy="498667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07849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en-US" sz="2000" dirty="0" smtClean="0"/>
                <a:t>Unix-</a:t>
              </a:r>
              <a:r>
                <a:rPr lang="ru-RU" sz="2000" dirty="0" smtClean="0"/>
                <a:t>подобных операционных систем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(</a:t>
            </a:r>
            <a:r>
              <a:rPr lang="ru-RU" sz="1600" dirty="0" smtClean="0">
                <a:latin typeface="Arial Cyr"/>
              </a:rPr>
              <a:t>Вредоносное 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3" name="Группа 19"/>
          <p:cNvGrpSpPr/>
          <p:nvPr/>
        </p:nvGrpSpPr>
        <p:grpSpPr>
          <a:xfrm>
            <a:off x="285720" y="714356"/>
            <a:ext cx="8643998" cy="498667"/>
            <a:chOff x="1187450" y="1847850"/>
            <a:chExt cx="6769322" cy="498667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07849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r>
                <a:rPr lang="ru-RU" sz="2000" b="1" dirty="0" smtClean="0"/>
                <a:t>Классификация компьютерных вирусов </a:t>
              </a:r>
              <a:endParaRPr lang="ru-RU" sz="2000" dirty="0"/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643050"/>
            <a:ext cx="8645500" cy="3292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736"/>
            <a:ext cx="8715436" cy="5072098"/>
          </a:xfrm>
        </p:spPr>
        <p:txBody>
          <a:bodyPr>
            <a:normAutofit/>
          </a:bodyPr>
          <a:lstStyle/>
          <a:p>
            <a:pPr marL="0" indent="357188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Аппаратный сброс всех устройств ПК;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Управление передается на программу </a:t>
            </a:r>
            <a:r>
              <a:rPr lang="en-US" sz="2000" dirty="0" smtClean="0"/>
              <a:t>POST</a:t>
            </a:r>
            <a:r>
              <a:rPr lang="ru-RU" sz="2000" dirty="0" smtClean="0"/>
              <a:t> (</a:t>
            </a:r>
            <a:r>
              <a:rPr lang="en-US" sz="2000" dirty="0" smtClean="0"/>
              <a:t>BIOS)</a:t>
            </a:r>
            <a:r>
              <a:rPr lang="ru-RU" sz="2000" dirty="0" smtClean="0"/>
              <a:t>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Программа </a:t>
            </a:r>
            <a:r>
              <a:rPr lang="en-US" sz="2000" dirty="0" smtClean="0"/>
              <a:t>POST</a:t>
            </a:r>
            <a:r>
              <a:rPr lang="ru-RU" sz="2000" dirty="0" smtClean="0"/>
              <a:t>: тестирование оборудования, инициализация, поиск устройства для загрузки;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прочитать </a:t>
            </a:r>
            <a:r>
              <a:rPr lang="en-US" sz="2000" dirty="0" smtClean="0"/>
              <a:t>boot- </a:t>
            </a:r>
            <a:r>
              <a:rPr lang="ru-RU" sz="2000" dirty="0" smtClean="0"/>
              <a:t>сектор </a:t>
            </a:r>
            <a:r>
              <a:rPr lang="ru-RU" sz="2000" dirty="0" smtClean="0"/>
              <a:t>{0,0,1}, загрузить его содержимое в </a:t>
            </a:r>
            <a:r>
              <a:rPr lang="ru-RU" sz="2000" dirty="0" smtClean="0"/>
              <a:t>ОЗУ по </a:t>
            </a:r>
            <a:r>
              <a:rPr lang="ru-RU" sz="2000" dirty="0" smtClean="0"/>
              <a:t>жестко фиксированному адресу 0:7C00h и передать туда </a:t>
            </a:r>
            <a:r>
              <a:rPr lang="ru-RU" sz="2000" dirty="0" smtClean="0"/>
              <a:t>управление. </a:t>
            </a:r>
          </a:p>
          <a:p>
            <a:pPr marL="457200" indent="-457200"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дискеты – запуск программы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boot-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сектора; </a:t>
            </a: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винчестера: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2000" i="1" dirty="0" smtClean="0"/>
              <a:t>лавная загрузочную </a:t>
            </a:r>
            <a:r>
              <a:rPr lang="ru-RU" sz="2000" i="1" dirty="0" smtClean="0"/>
              <a:t>запись – </a:t>
            </a:r>
            <a:r>
              <a:rPr lang="en-US" sz="2000" i="1" dirty="0" smtClean="0"/>
              <a:t>MBR (Master Boot </a:t>
            </a:r>
            <a:r>
              <a:rPr lang="en-US" sz="2000" i="1" dirty="0" smtClean="0"/>
              <a:t>Record)</a:t>
            </a:r>
            <a:r>
              <a:rPr lang="ru-RU" sz="2000" i="1" dirty="0" smtClean="0"/>
              <a:t> - внесистемный загрузчик, </a:t>
            </a:r>
            <a:r>
              <a:rPr lang="en-US" sz="2000" dirty="0" smtClean="0"/>
              <a:t>Partition </a:t>
            </a:r>
            <a:r>
              <a:rPr lang="en-US" sz="2000" dirty="0" smtClean="0"/>
              <a:t>Table</a:t>
            </a:r>
            <a:r>
              <a:rPr lang="ru-RU" sz="20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boot-</a:t>
            </a:r>
            <a:r>
              <a:rPr lang="ru-RU" sz="1800" dirty="0" smtClean="0"/>
              <a:t>сектор конкретной операционной </a:t>
            </a:r>
            <a:r>
              <a:rPr lang="ru-RU" sz="1800" dirty="0" smtClean="0"/>
              <a:t>системы.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14282" y="642918"/>
            <a:ext cx="8643998" cy="498667"/>
            <a:chOff x="1187450" y="1847850"/>
            <a:chExt cx="6769322" cy="498667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07849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Процедура загрузки ПК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14282" y="785794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Структура </a:t>
              </a:r>
              <a:r>
                <a:rPr lang="en-US" sz="2400" dirty="0" smtClean="0"/>
                <a:t>Boot-</a:t>
              </a:r>
              <a:r>
                <a:rPr lang="ru-RU" sz="2400" dirty="0" smtClean="0"/>
                <a:t>сектора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57365"/>
            <a:ext cx="9144000" cy="3093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857916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текста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2428868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Основные задачи кафедры в учебной работе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857916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текста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2428868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Основные задачи кафедры в учебной работе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857916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текста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2428868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Основные задачи кафедры в учебной работе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857916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текста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2428868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Основные задачи кафедры в учебной работе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857916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текста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2428868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Основные задачи кафедры в учебной работе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857916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текста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2428868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Основные задачи кафедры в учебной работе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857916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текста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2428868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Основные задачи кафедры в учебной работе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857916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текста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2428868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Основные задачи кафедры в учебной работе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4857784"/>
          </a:xfrm>
        </p:spPr>
        <p:txBody>
          <a:bodyPr>
            <a:normAutofit/>
          </a:bodyPr>
          <a:lstStyle/>
          <a:p>
            <a:pPr marL="0" indent="358775" algn="just">
              <a:buNone/>
            </a:pPr>
            <a:r>
              <a:rPr lang="ru-RU" sz="2000" dirty="0" smtClean="0"/>
              <a:t>Вредоносные программы</a:t>
            </a:r>
            <a:r>
              <a:rPr lang="ru-RU" sz="2000" dirty="0" smtClean="0"/>
              <a:t>, заражающие эти программные компоненты, </a:t>
            </a:r>
            <a:r>
              <a:rPr lang="ru-RU" sz="2000" dirty="0" smtClean="0"/>
              <a:t>известны с </a:t>
            </a:r>
            <a:r>
              <a:rPr lang="ru-RU" sz="2000" dirty="0" smtClean="0"/>
              <a:t>1986 г. – они называются </a:t>
            </a:r>
            <a:r>
              <a:rPr lang="ru-RU" sz="2000" i="1" dirty="0" smtClean="0"/>
              <a:t>загрузочными или boot-вирусами. </a:t>
            </a:r>
            <a:r>
              <a:rPr lang="ru-RU" sz="2000" i="1" dirty="0" smtClean="0"/>
              <a:t>Вирусы были распространены в </a:t>
            </a:r>
            <a:r>
              <a:rPr lang="ru-RU" sz="2000" dirty="0" smtClean="0"/>
              <a:t>1980–1990-х </a:t>
            </a:r>
            <a:r>
              <a:rPr lang="ru-RU" sz="2000" dirty="0" smtClean="0"/>
              <a:t>годов, но в </a:t>
            </a:r>
            <a:r>
              <a:rPr lang="ru-RU" sz="2000" dirty="0" smtClean="0"/>
              <a:t>настоящее время встречаются крайне редко (как побочное </a:t>
            </a:r>
            <a:r>
              <a:rPr lang="ru-RU" sz="2000" dirty="0" err="1" smtClean="0"/>
              <a:t>свойдство</a:t>
            </a:r>
            <a:r>
              <a:rPr lang="ru-RU" sz="2000" dirty="0" smtClean="0"/>
              <a:t> файловых вирусов).</a:t>
            </a:r>
          </a:p>
          <a:p>
            <a:pPr marL="0" indent="358775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Дальнейшее развитие - </a:t>
            </a:r>
            <a:r>
              <a:rPr lang="ru-RU" sz="2000" dirty="0" smtClean="0"/>
              <a:t>«</a:t>
            </a:r>
            <a:r>
              <a:rPr lang="ru-RU" sz="2000" i="1" dirty="0" err="1" smtClean="0"/>
              <a:t>буткиты</a:t>
            </a:r>
            <a:r>
              <a:rPr lang="ru-RU" sz="2000" i="1" dirty="0" smtClean="0"/>
              <a:t>».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1000108"/>
            <a:ext cx="8643998" cy="498667"/>
            <a:chOff x="1187450" y="1847850"/>
            <a:chExt cx="6769322" cy="498667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07849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Загрузочные вирусы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857916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текста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2428868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Основные задачи кафедры в учебной работе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857916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текста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2428868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Основные задачи кафедры в учебной работе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857916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текста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2428868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Основные задачи кафедры в учебной работе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857916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текста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2428868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Основные задачи кафедры в учебной работе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857916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текста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2428868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Основные задачи кафедры в учебной работе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857916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текста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2428868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Основные задачи кафедры в учебной работе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857916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текста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2428868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Основные задачи кафедры в учебной работе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857916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текста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2428868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Основные задачи кафедры в учебной работе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857916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текста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2428868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Основные задачи кафедры в учебной работе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857916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текста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2428868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Основные задачи кафедры в учебной работе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857364"/>
            <a:ext cx="8715436" cy="4643470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642918"/>
            <a:ext cx="8643998" cy="498667"/>
            <a:chOff x="1187450" y="1847850"/>
            <a:chExt cx="6769322" cy="498667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07849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Устройство жесткого диска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  <p:pic>
        <p:nvPicPr>
          <p:cNvPr id="15362" name="Picture 2" descr="http://compolife.ru/interesno_kartinki/ustrojstvo_pk/HDD/03_zhestkij-disk-%28hdd%2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714488"/>
            <a:ext cx="4708860" cy="3071834"/>
          </a:xfrm>
          <a:prstGeom prst="rect">
            <a:avLst/>
          </a:prstGeom>
          <a:noFill/>
        </p:spPr>
      </p:pic>
      <p:pic>
        <p:nvPicPr>
          <p:cNvPr id="15366" name="Picture 6" descr="http://baumanki.net/uploads/lectures/informatika-i-programmirovanie/lekcii-po-operacionnym-sistemam/files/1-6.1.-fizicheskaya-organizaciya-zhestkogo-diska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0980" y="1643050"/>
            <a:ext cx="4293020" cy="2786082"/>
          </a:xfrm>
          <a:prstGeom prst="rect">
            <a:avLst/>
          </a:prstGeom>
          <a:noFill/>
        </p:spPr>
      </p:pic>
      <p:pic>
        <p:nvPicPr>
          <p:cNvPr id="15368" name="Picture 8" descr="http://gua.convdocs.org/tw_files2/urls_2/274/d-273174/7z-docs/1_html_m40c350f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36" y="4695714"/>
            <a:ext cx="4214842" cy="21622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857916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текста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2428868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Основные задачи кафедры в учебной работе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857916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текста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2428868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Основные задачи кафедры в учебной работе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857916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текста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2428868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Основные задачи кафедры в учебной работе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85860"/>
            <a:ext cx="8715436" cy="5214974"/>
          </a:xfrm>
        </p:spPr>
        <p:txBody>
          <a:bodyPr>
            <a:normAutofit lnSpcReduction="10000"/>
          </a:bodyPr>
          <a:lstStyle/>
          <a:p>
            <a:pPr marL="0" indent="358775">
              <a:buNone/>
            </a:pPr>
            <a:r>
              <a:rPr lang="ru-RU" sz="2000" dirty="0" smtClean="0"/>
              <a:t>По умолчанию в сектор </a:t>
            </a:r>
            <a:r>
              <a:rPr lang="ru-RU" sz="2000" dirty="0" smtClean="0"/>
              <a:t>имеет стандартный размер 512 байт.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 marL="0" indent="358775">
              <a:buNone/>
            </a:pPr>
            <a:r>
              <a:rPr lang="ru-RU" sz="2000" dirty="0" smtClean="0"/>
              <a:t>Формула пересчета из CHS в LBA выглядит следующим образом:</a:t>
            </a:r>
          </a:p>
          <a:p>
            <a:pPr algn="ctr">
              <a:buNone/>
            </a:pPr>
            <a:r>
              <a:rPr lang="pl-PL" sz="2800" i="1" dirty="0" smtClean="0"/>
              <a:t>NLBA = NsNhc + Nsh + s – 1,</a:t>
            </a:r>
          </a:p>
          <a:p>
            <a:pPr marL="0" indent="358775" algn="just">
              <a:buNone/>
            </a:pPr>
            <a:r>
              <a:rPr lang="ru-RU" sz="2000" dirty="0" smtClean="0"/>
              <a:t>где </a:t>
            </a:r>
            <a:r>
              <a:rPr lang="ru-RU" sz="2000" i="1" dirty="0" smtClean="0"/>
              <a:t>NLBA – абсолютный номер сектора (начиная с 0); </a:t>
            </a:r>
            <a:r>
              <a:rPr lang="ru-RU" sz="2000" i="1" dirty="0" err="1" smtClean="0"/>
              <a:t>Ns</a:t>
            </a:r>
            <a:r>
              <a:rPr lang="ru-RU" sz="2000" i="1" dirty="0" smtClean="0"/>
              <a:t> – </a:t>
            </a:r>
            <a:r>
              <a:rPr lang="ru-RU" sz="2000" i="1" dirty="0" smtClean="0"/>
              <a:t>количество </a:t>
            </a:r>
            <a:r>
              <a:rPr lang="ru-RU" sz="2000" dirty="0" smtClean="0"/>
              <a:t>секторов </a:t>
            </a:r>
            <a:r>
              <a:rPr lang="ru-RU" sz="2000" dirty="0" smtClean="0"/>
              <a:t>на дорожке; </a:t>
            </a:r>
            <a:r>
              <a:rPr lang="ru-RU" sz="2000" i="1" dirty="0" err="1" smtClean="0"/>
              <a:t>Nh</a:t>
            </a:r>
            <a:r>
              <a:rPr lang="ru-RU" sz="2000" i="1" dirty="0" smtClean="0"/>
              <a:t> – количество головок (рабочих </a:t>
            </a:r>
            <a:r>
              <a:rPr lang="ru-RU" sz="2000" i="1" dirty="0" smtClean="0"/>
              <a:t>поверхно</a:t>
            </a:r>
            <a:r>
              <a:rPr lang="ru-RU" sz="2000" dirty="0" smtClean="0"/>
              <a:t>стей</a:t>
            </a:r>
            <a:r>
              <a:rPr lang="ru-RU" sz="2000" dirty="0" smtClean="0"/>
              <a:t>); </a:t>
            </a:r>
            <a:r>
              <a:rPr lang="ru-RU" sz="2000" i="1" dirty="0" err="1" smtClean="0"/>
              <a:t>c</a:t>
            </a:r>
            <a:r>
              <a:rPr lang="ru-RU" sz="2000" i="1" dirty="0" smtClean="0"/>
              <a:t>, </a:t>
            </a:r>
            <a:r>
              <a:rPr lang="ru-RU" sz="2000" i="1" dirty="0" err="1" smtClean="0"/>
              <a:t>h</a:t>
            </a:r>
            <a:r>
              <a:rPr lang="ru-RU" sz="2000" i="1" dirty="0" smtClean="0"/>
              <a:t> и </a:t>
            </a:r>
            <a:r>
              <a:rPr lang="ru-RU" sz="2000" i="1" dirty="0" err="1" smtClean="0"/>
              <a:t>s</a:t>
            </a:r>
            <a:r>
              <a:rPr lang="ru-RU" sz="2000" i="1" dirty="0" smtClean="0"/>
              <a:t> – номер дорожки, номер головки и номер сектора </a:t>
            </a:r>
            <a:r>
              <a:rPr lang="ru-RU" sz="2000" i="1" dirty="0" smtClean="0"/>
              <a:t>на </a:t>
            </a:r>
            <a:r>
              <a:rPr lang="ru-RU" sz="2000" dirty="0" smtClean="0"/>
              <a:t>дорожке соответственно.</a:t>
            </a:r>
          </a:p>
          <a:p>
            <a:pPr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714356"/>
            <a:ext cx="8643998" cy="498667"/>
            <a:chOff x="1187450" y="1847850"/>
            <a:chExt cx="6769322" cy="498667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07849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Адресация секторов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85720" y="1857364"/>
          <a:ext cx="8501122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0561"/>
                <a:gridCol w="425056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i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CHS-</a:t>
                      </a:r>
                      <a:r>
                        <a:rPr kumimoji="0" lang="ru-RU" sz="1800" b="1" i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адресация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LBA</a:t>
                      </a:r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«абсолютная» адресация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 англ. </a:t>
                      </a:r>
                      <a:r>
                        <a:rPr kumimoji="0" lang="ru-RU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cylinder</a:t>
                      </a:r>
                      <a:r>
                        <a:rPr kumimoji="0" lang="ru-RU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 цилиндр, </a:t>
                      </a:r>
                      <a:r>
                        <a:rPr kumimoji="0" lang="ru-RU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head</a:t>
                      </a:r>
                      <a:r>
                        <a:rPr kumimoji="0" lang="ru-RU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 головка чтения 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записи, 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sector – </a:t>
                      </a:r>
                      <a:r>
                        <a:rPr kumimoji="0" lang="ru-RU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сектор. </a:t>
                      </a:r>
                    </a:p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Пример первый сектор на дисковом устройстве, в котором располагается  программа начальной загрузки, имеет координаты {0,0,1}.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 англ. </a:t>
                      </a:r>
                      <a:r>
                        <a:rPr kumimoji="0" lang="ru-RU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Logical</a:t>
                      </a:r>
                      <a:r>
                        <a:rPr kumimoji="0" lang="ru-RU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Block</a:t>
                      </a:r>
                      <a:r>
                        <a:rPr kumimoji="0" lang="ru-RU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Address</a:t>
                      </a:r>
                      <a:r>
                        <a:rPr kumimoji="0" lang="ru-RU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 Логический адрес блока. </a:t>
                      </a:r>
                    </a:p>
                    <a:p>
                      <a:r>
                        <a:rPr kumimoji="0" lang="ru-RU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Последовательные номера блоков 0, 1, 2 и т.д..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8715436" cy="5143536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endParaRPr lang="ru-RU" sz="2000" dirty="0" smtClean="0"/>
          </a:p>
          <a:p>
            <a:pPr marL="0" indent="357188"/>
            <a:r>
              <a:rPr lang="ru-RU" sz="2000" dirty="0" smtClean="0"/>
              <a:t>работа с дисковым устройством </a:t>
            </a:r>
            <a:r>
              <a:rPr lang="ru-RU" sz="2000" dirty="0" smtClean="0"/>
              <a:t>через контроллер </a:t>
            </a:r>
            <a:r>
              <a:rPr lang="ru-RU" sz="2000" dirty="0" smtClean="0"/>
              <a:t>дисковода;</a:t>
            </a:r>
          </a:p>
          <a:p>
            <a:pPr marL="0" indent="357188"/>
            <a:r>
              <a:rPr lang="ru-RU" sz="2000" dirty="0" smtClean="0"/>
              <a:t>работа </a:t>
            </a:r>
            <a:r>
              <a:rPr lang="ru-RU" sz="2000" dirty="0" smtClean="0"/>
              <a:t>с дисковым устройством </a:t>
            </a:r>
            <a:r>
              <a:rPr lang="en-US" sz="2000" dirty="0" smtClean="0"/>
              <a:t>ROM BIOS</a:t>
            </a:r>
            <a:r>
              <a:rPr lang="ru-RU" sz="2000" dirty="0" smtClean="0"/>
              <a:t>. </a:t>
            </a:r>
          </a:p>
          <a:p>
            <a:pPr marL="0" indent="357188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58775">
              <a:buNone/>
            </a:pPr>
            <a:r>
              <a:rPr lang="ru-RU" sz="2000" dirty="0" smtClean="0"/>
              <a:t>Начальная </a:t>
            </a:r>
            <a:r>
              <a:rPr lang="ru-RU" sz="2000" dirty="0" smtClean="0"/>
              <a:t>загрузка </a:t>
            </a:r>
            <a:r>
              <a:rPr lang="ru-RU" sz="2000" dirty="0" smtClean="0"/>
              <a:t>операционных систем использует только средства </a:t>
            </a:r>
            <a:r>
              <a:rPr lang="ru-RU" sz="2000" dirty="0" smtClean="0"/>
              <a:t>стандартных </a:t>
            </a:r>
            <a:r>
              <a:rPr lang="ru-RU" sz="2000" dirty="0" smtClean="0"/>
              <a:t>процедур </a:t>
            </a:r>
            <a:r>
              <a:rPr lang="en-US" sz="2000" dirty="0" smtClean="0"/>
              <a:t>BIOS</a:t>
            </a:r>
            <a:r>
              <a:rPr lang="ru-RU" sz="2000" dirty="0" smtClean="0"/>
              <a:t>. </a:t>
            </a:r>
          </a:p>
          <a:p>
            <a:pPr marL="0" indent="358775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/>
              <a:t>Для работы с дисками используется </a:t>
            </a:r>
            <a:r>
              <a:rPr lang="ru-RU" sz="2000" dirty="0" smtClean="0"/>
              <a:t>программное прерывание 13</a:t>
            </a:r>
            <a:r>
              <a:rPr lang="en-US" sz="2000" dirty="0" smtClean="0"/>
              <a:t>h</a:t>
            </a:r>
            <a:r>
              <a:rPr lang="ru-RU" sz="2000" dirty="0" smtClean="0"/>
              <a:t> BIOS</a:t>
            </a:r>
            <a:r>
              <a:rPr lang="en-US" sz="2000" dirty="0" smtClean="0"/>
              <a:t>.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Частично </a:t>
            </a:r>
            <a:r>
              <a:rPr lang="ru-RU" sz="2000" dirty="0" smtClean="0"/>
              <a:t> </a:t>
            </a:r>
            <a:r>
              <a:rPr lang="ru-RU" sz="2000" dirty="0" smtClean="0"/>
              <a:t>для работы </a:t>
            </a:r>
            <a:r>
              <a:rPr lang="ru-RU" sz="2000" dirty="0" smtClean="0"/>
              <a:t>с </a:t>
            </a:r>
            <a:r>
              <a:rPr lang="ru-RU" sz="2000" dirty="0" smtClean="0"/>
              <a:t>дискетами можно использовать прерывание </a:t>
            </a:r>
            <a:r>
              <a:rPr lang="en-US" sz="2000" dirty="0" smtClean="0"/>
              <a:t>40h</a:t>
            </a:r>
            <a:r>
              <a:rPr lang="ru-RU" sz="2000" dirty="0" smtClean="0"/>
              <a:t>.  </a:t>
            </a: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58775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642918"/>
            <a:ext cx="8643998" cy="498667"/>
            <a:chOff x="1187450" y="1847850"/>
            <a:chExt cx="6769322" cy="498667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07849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Работа с дисковыми устройствами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71522"/>
            <a:ext cx="8715436" cy="5786478"/>
          </a:xfrm>
        </p:spPr>
        <p:txBody>
          <a:bodyPr>
            <a:noAutofit/>
          </a:bodyPr>
          <a:lstStyle/>
          <a:p>
            <a:pPr marL="0" indent="357188"/>
            <a:r>
              <a:rPr lang="en-US" sz="1200" dirty="0" smtClean="0"/>
              <a:t>00h - </a:t>
            </a:r>
            <a:r>
              <a:rPr lang="ru-RU" sz="1200" dirty="0" smtClean="0"/>
              <a:t>сброс устройства</a:t>
            </a:r>
            <a:r>
              <a:rPr lang="ru-RU" sz="1200" dirty="0" smtClean="0"/>
              <a:t>;</a:t>
            </a:r>
            <a:endParaRPr lang="en-US" sz="1200" dirty="0" smtClean="0"/>
          </a:p>
          <a:p>
            <a:pPr marL="0" indent="357188"/>
            <a:r>
              <a:rPr lang="ru-RU" sz="1200" dirty="0" smtClean="0"/>
              <a:t>01</a:t>
            </a:r>
            <a:r>
              <a:rPr lang="en-US" sz="1200" dirty="0" smtClean="0"/>
              <a:t>h</a:t>
            </a:r>
            <a:r>
              <a:rPr lang="ru-RU" sz="1200" dirty="0" smtClean="0"/>
              <a:t> - </a:t>
            </a:r>
            <a:r>
              <a:rPr lang="ru-RU" sz="1200" dirty="0" smtClean="0"/>
              <a:t>дать </a:t>
            </a:r>
            <a:r>
              <a:rPr lang="ru-RU" sz="1200" dirty="0" smtClean="0"/>
              <a:t>статус ошибки последней </a:t>
            </a:r>
            <a:r>
              <a:rPr lang="ru-RU" sz="1200" dirty="0" smtClean="0"/>
              <a:t>операции;</a:t>
            </a:r>
            <a:endParaRPr lang="en-US" sz="1200" dirty="0" smtClean="0"/>
          </a:p>
          <a:p>
            <a:pPr marL="0" indent="357188"/>
            <a:r>
              <a:rPr lang="en-US" sz="1200" dirty="0" smtClean="0"/>
              <a:t>02h</a:t>
            </a:r>
            <a:r>
              <a:rPr lang="ru-RU" sz="1200" dirty="0" smtClean="0"/>
              <a:t> </a:t>
            </a:r>
            <a:r>
              <a:rPr lang="ru-RU" sz="1200" dirty="0" smtClean="0"/>
              <a:t>– чтение сектора; </a:t>
            </a:r>
            <a:endParaRPr lang="en-US" sz="1200" dirty="0" smtClean="0"/>
          </a:p>
          <a:p>
            <a:pPr marL="0" indent="357188"/>
            <a:r>
              <a:rPr lang="en-US" sz="1200" dirty="0" smtClean="0"/>
              <a:t>03h</a:t>
            </a:r>
            <a:r>
              <a:rPr lang="ru-RU" sz="1200" dirty="0" smtClean="0"/>
              <a:t> - </a:t>
            </a:r>
            <a:r>
              <a:rPr lang="ru-RU" sz="1200" dirty="0" smtClean="0"/>
              <a:t>запись сектора;</a:t>
            </a:r>
            <a:endParaRPr lang="en-US" sz="1200" dirty="0" smtClean="0"/>
          </a:p>
          <a:p>
            <a:pPr marL="0" indent="357188"/>
            <a:r>
              <a:rPr lang="en-US" sz="1200" dirty="0" smtClean="0"/>
              <a:t>04h</a:t>
            </a:r>
            <a:r>
              <a:rPr lang="ru-RU" sz="1200" dirty="0" smtClean="0"/>
              <a:t> </a:t>
            </a:r>
            <a:r>
              <a:rPr lang="ru-RU" sz="1200" dirty="0" smtClean="0"/>
              <a:t>– проверка секторов; </a:t>
            </a:r>
            <a:endParaRPr lang="en-US" sz="1200" dirty="0" smtClean="0"/>
          </a:p>
          <a:p>
            <a:pPr marL="0" indent="357188"/>
            <a:r>
              <a:rPr lang="en-US" sz="1200" dirty="0" smtClean="0"/>
              <a:t>05h</a:t>
            </a:r>
            <a:r>
              <a:rPr lang="ru-RU" sz="1200" dirty="0" smtClean="0"/>
              <a:t> </a:t>
            </a:r>
            <a:r>
              <a:rPr lang="ru-RU" sz="1200" dirty="0" smtClean="0"/>
              <a:t>– форматирование дорожки;</a:t>
            </a:r>
            <a:endParaRPr lang="en-US" sz="1200" dirty="0" smtClean="0"/>
          </a:p>
          <a:p>
            <a:pPr marL="0" indent="357188"/>
            <a:r>
              <a:rPr lang="en-US" sz="1200" dirty="0" smtClean="0"/>
              <a:t>06h</a:t>
            </a:r>
            <a:r>
              <a:rPr lang="ru-RU" sz="1200" dirty="0" smtClean="0"/>
              <a:t> </a:t>
            </a:r>
            <a:r>
              <a:rPr lang="ru-RU" sz="1200" dirty="0" smtClean="0"/>
              <a:t>– форматирование дорожки с проверкой на </a:t>
            </a:r>
            <a:r>
              <a:rPr lang="ru-RU" sz="1200" dirty="0" smtClean="0"/>
              <a:t>битые </a:t>
            </a:r>
            <a:r>
              <a:rPr lang="ru-RU" sz="1200" dirty="0" smtClean="0"/>
              <a:t>сектора</a:t>
            </a:r>
            <a:r>
              <a:rPr lang="ru-RU" sz="1200" dirty="0" smtClean="0"/>
              <a:t>;</a:t>
            </a:r>
            <a:endParaRPr lang="en-US" sz="1200" dirty="0" smtClean="0"/>
          </a:p>
          <a:p>
            <a:pPr marL="0" indent="357188"/>
            <a:r>
              <a:rPr lang="en-US" sz="1200" dirty="0" smtClean="0"/>
              <a:t>07h</a:t>
            </a:r>
            <a:r>
              <a:rPr lang="ru-RU" sz="1200" dirty="0" smtClean="0"/>
              <a:t> </a:t>
            </a:r>
            <a:r>
              <a:rPr lang="ru-RU" sz="1200" dirty="0" smtClean="0"/>
              <a:t>– форматирование диска </a:t>
            </a:r>
            <a:r>
              <a:rPr lang="ru-RU" sz="1200" dirty="0" smtClean="0"/>
              <a:t>начиная с заданной </a:t>
            </a:r>
            <a:r>
              <a:rPr lang="ru-RU" sz="1200" dirty="0" smtClean="0"/>
              <a:t>дорожки; </a:t>
            </a:r>
            <a:endParaRPr lang="en-US" sz="1200" dirty="0" smtClean="0"/>
          </a:p>
          <a:p>
            <a:pPr marL="0" indent="357188"/>
            <a:r>
              <a:rPr lang="en-US" sz="1200" dirty="0" smtClean="0"/>
              <a:t>08h</a:t>
            </a:r>
            <a:r>
              <a:rPr lang="ru-RU" sz="1200" dirty="0" smtClean="0"/>
              <a:t> </a:t>
            </a:r>
            <a:r>
              <a:rPr lang="ru-RU" sz="1200" dirty="0" smtClean="0"/>
              <a:t>– получение параметров диска; </a:t>
            </a:r>
            <a:endParaRPr lang="en-US" sz="1200" dirty="0" smtClean="0"/>
          </a:p>
          <a:p>
            <a:pPr marL="0" indent="357188"/>
            <a:r>
              <a:rPr lang="en-US" sz="1200" dirty="0" smtClean="0"/>
              <a:t>09h</a:t>
            </a:r>
            <a:r>
              <a:rPr lang="ru-RU" sz="1200" dirty="0" smtClean="0"/>
              <a:t> </a:t>
            </a:r>
            <a:r>
              <a:rPr lang="ru-RU" sz="1200" dirty="0" smtClean="0"/>
              <a:t>– инициализация параметров диска; </a:t>
            </a:r>
          </a:p>
          <a:p>
            <a:pPr marL="0" indent="357188"/>
            <a:r>
              <a:rPr lang="ru-RU" sz="1200" dirty="0" smtClean="0"/>
              <a:t>0</a:t>
            </a:r>
            <a:r>
              <a:rPr lang="en-US" sz="1200" dirty="0" smtClean="0"/>
              <a:t>Ah -</a:t>
            </a:r>
            <a:r>
              <a:rPr lang="ru-RU" sz="1200" dirty="0" smtClean="0"/>
              <a:t> </a:t>
            </a:r>
            <a:r>
              <a:rPr lang="ru-RU" sz="1200" dirty="0" smtClean="0"/>
              <a:t>длинное чтение; </a:t>
            </a:r>
            <a:endParaRPr lang="en-US" sz="1200" dirty="0" smtClean="0"/>
          </a:p>
          <a:p>
            <a:pPr marL="0" indent="357188"/>
            <a:r>
              <a:rPr lang="en-US" sz="1200" dirty="0" smtClean="0"/>
              <a:t>0Bh</a:t>
            </a:r>
            <a:r>
              <a:rPr lang="ru-RU" sz="1200" dirty="0" smtClean="0"/>
              <a:t> - </a:t>
            </a:r>
            <a:r>
              <a:rPr lang="ru-RU" sz="1200" dirty="0" smtClean="0"/>
              <a:t>длинная запись; </a:t>
            </a:r>
            <a:endParaRPr lang="en-US" sz="1200" dirty="0" smtClean="0"/>
          </a:p>
          <a:p>
            <a:pPr marL="0" indent="357188"/>
            <a:r>
              <a:rPr lang="en-US" sz="1200" dirty="0" smtClean="0"/>
              <a:t>0Ch</a:t>
            </a:r>
            <a:r>
              <a:rPr lang="ru-RU" sz="1200" dirty="0" smtClean="0"/>
              <a:t> - </a:t>
            </a:r>
            <a:r>
              <a:rPr lang="ru-RU" sz="1200" dirty="0" smtClean="0"/>
              <a:t>искать цилиндр; </a:t>
            </a:r>
          </a:p>
          <a:p>
            <a:pPr marL="0" indent="357188"/>
            <a:r>
              <a:rPr lang="ru-RU" sz="1200" dirty="0" smtClean="0"/>
              <a:t>0</a:t>
            </a:r>
            <a:r>
              <a:rPr lang="en-US" sz="1200" dirty="0" smtClean="0"/>
              <a:t>Dh – </a:t>
            </a:r>
            <a:r>
              <a:rPr lang="ru-RU" sz="1200" dirty="0" smtClean="0"/>
              <a:t>сброс устройства; </a:t>
            </a:r>
            <a:endParaRPr lang="en-US" sz="1200" dirty="0" smtClean="0"/>
          </a:p>
          <a:p>
            <a:pPr marL="0" indent="357188"/>
            <a:r>
              <a:rPr lang="en-US" sz="1200" dirty="0" smtClean="0"/>
              <a:t>0Eh – </a:t>
            </a:r>
            <a:r>
              <a:rPr lang="ru-RU" sz="1200" dirty="0" smtClean="0"/>
              <a:t>читать </a:t>
            </a:r>
            <a:r>
              <a:rPr lang="ru-RU" sz="1200" dirty="0" smtClean="0"/>
              <a:t>буфер </a:t>
            </a:r>
            <a:r>
              <a:rPr lang="ru-RU" sz="1200" dirty="0" smtClean="0"/>
              <a:t>секторов; </a:t>
            </a:r>
            <a:endParaRPr lang="en-US" sz="1200" dirty="0" smtClean="0"/>
          </a:p>
          <a:p>
            <a:pPr marL="0" indent="357188"/>
            <a:r>
              <a:rPr lang="en-US" sz="1200" dirty="0" smtClean="0"/>
              <a:t>0Fh -</a:t>
            </a:r>
            <a:r>
              <a:rPr lang="ru-RU" sz="1200" dirty="0" smtClean="0"/>
              <a:t> </a:t>
            </a:r>
            <a:r>
              <a:rPr lang="ru-RU" sz="1200" dirty="0" smtClean="0"/>
              <a:t>писать </a:t>
            </a:r>
            <a:r>
              <a:rPr lang="ru-RU" sz="1200" dirty="0" smtClean="0"/>
              <a:t>буфер </a:t>
            </a:r>
            <a:r>
              <a:rPr lang="ru-RU" sz="1200" dirty="0" smtClean="0"/>
              <a:t>секторов; </a:t>
            </a:r>
            <a:endParaRPr lang="en-US" sz="1200" dirty="0" smtClean="0"/>
          </a:p>
          <a:p>
            <a:pPr marL="0" indent="357188"/>
            <a:r>
              <a:rPr lang="en-US" sz="1200" dirty="0" smtClean="0"/>
              <a:t>10h – </a:t>
            </a:r>
            <a:r>
              <a:rPr lang="ru-RU" sz="1200" dirty="0" smtClean="0"/>
              <a:t>проверить готовность </a:t>
            </a:r>
            <a:r>
              <a:rPr lang="ru-RU" sz="1200" dirty="0" smtClean="0"/>
              <a:t>устройства; </a:t>
            </a:r>
            <a:endParaRPr lang="en-US" sz="1200" dirty="0" smtClean="0"/>
          </a:p>
          <a:p>
            <a:pPr marL="0" indent="357188"/>
            <a:r>
              <a:rPr lang="en-US" sz="1200" dirty="0" smtClean="0"/>
              <a:t>11h - </a:t>
            </a:r>
            <a:r>
              <a:rPr lang="ru-RU" sz="1200" dirty="0" err="1" smtClean="0"/>
              <a:t>р</a:t>
            </a:r>
            <a:r>
              <a:rPr lang="ru-RU" sz="1200" dirty="0" err="1" smtClean="0"/>
              <a:t>екалибровать</a:t>
            </a:r>
            <a:r>
              <a:rPr lang="ru-RU" sz="1200" dirty="0" smtClean="0"/>
              <a:t> устройство; </a:t>
            </a:r>
            <a:endParaRPr lang="en-US" sz="1200" dirty="0" smtClean="0"/>
          </a:p>
          <a:p>
            <a:pPr marL="0" indent="357188"/>
            <a:r>
              <a:rPr lang="en-US" sz="1200" dirty="0" smtClean="0"/>
              <a:t>12h -</a:t>
            </a:r>
            <a:r>
              <a:rPr lang="ru-RU" sz="1200" dirty="0" smtClean="0"/>
              <a:t> </a:t>
            </a:r>
            <a:r>
              <a:rPr lang="ru-RU" sz="1200" dirty="0" smtClean="0"/>
              <a:t>Диагностика </a:t>
            </a:r>
            <a:r>
              <a:rPr lang="en-US" sz="1200" dirty="0" smtClean="0"/>
              <a:t>RAM </a:t>
            </a:r>
            <a:r>
              <a:rPr lang="ru-RU" sz="1200" dirty="0" smtClean="0"/>
              <a:t>контроллера; </a:t>
            </a:r>
            <a:endParaRPr lang="en-US" sz="1200" dirty="0" smtClean="0"/>
          </a:p>
          <a:p>
            <a:pPr marL="0" indent="357188"/>
            <a:r>
              <a:rPr lang="en-US" sz="1200" dirty="0" smtClean="0"/>
              <a:t>13h –</a:t>
            </a:r>
            <a:r>
              <a:rPr lang="ru-RU" sz="1200" dirty="0" smtClean="0"/>
              <a:t> </a:t>
            </a:r>
            <a:r>
              <a:rPr lang="ru-RU" sz="1200" dirty="0" smtClean="0"/>
              <a:t>Диагностика </a:t>
            </a:r>
            <a:r>
              <a:rPr lang="ru-RU" sz="1200" dirty="0" smtClean="0"/>
              <a:t>устройства; </a:t>
            </a:r>
            <a:endParaRPr lang="en-US" sz="1200" dirty="0" smtClean="0"/>
          </a:p>
          <a:p>
            <a:pPr marL="0" indent="357188"/>
            <a:r>
              <a:rPr lang="en-US" sz="1200" dirty="0" smtClean="0"/>
              <a:t>14h –</a:t>
            </a:r>
            <a:r>
              <a:rPr lang="ru-RU" sz="1200" dirty="0" smtClean="0"/>
              <a:t> </a:t>
            </a:r>
            <a:r>
              <a:rPr lang="ru-RU" sz="1200" dirty="0" smtClean="0"/>
              <a:t>Внутренняя диагностика </a:t>
            </a:r>
            <a:r>
              <a:rPr lang="ru-RU" sz="1200" dirty="0" smtClean="0"/>
              <a:t>контроллера; </a:t>
            </a:r>
            <a:endParaRPr lang="en-US" sz="1200" dirty="0" smtClean="0"/>
          </a:p>
          <a:p>
            <a:pPr marL="0" indent="357188"/>
            <a:r>
              <a:rPr lang="en-US" sz="1200" dirty="0" smtClean="0"/>
              <a:t>15h –</a:t>
            </a:r>
            <a:r>
              <a:rPr lang="ru-RU" sz="1200" dirty="0" smtClean="0"/>
              <a:t> </a:t>
            </a:r>
            <a:r>
              <a:rPr lang="ru-RU" sz="1200" dirty="0" smtClean="0"/>
              <a:t>Читать тип диска (недоступна в XT BIOS</a:t>
            </a:r>
            <a:r>
              <a:rPr lang="ru-RU" sz="1200" dirty="0" smtClean="0"/>
              <a:t>); </a:t>
            </a:r>
            <a:endParaRPr lang="en-US" sz="1200" dirty="0" smtClean="0"/>
          </a:p>
          <a:p>
            <a:pPr marL="0" indent="357188"/>
            <a:r>
              <a:rPr lang="en-US" sz="1200" dirty="0" smtClean="0"/>
              <a:t>16h –</a:t>
            </a:r>
            <a:r>
              <a:rPr lang="ru-RU" sz="1200" dirty="0" smtClean="0"/>
              <a:t> </a:t>
            </a:r>
            <a:r>
              <a:rPr lang="ru-RU" sz="1200" dirty="0" smtClean="0"/>
              <a:t>Читать статус замены </a:t>
            </a:r>
            <a:r>
              <a:rPr lang="ru-RU" sz="1200" dirty="0" smtClean="0"/>
              <a:t>диска; </a:t>
            </a:r>
            <a:endParaRPr lang="en-US" sz="1200" dirty="0" smtClean="0"/>
          </a:p>
          <a:p>
            <a:pPr marL="0" indent="357188"/>
            <a:r>
              <a:rPr lang="en-US" sz="1200" dirty="0" smtClean="0"/>
              <a:t>17h –</a:t>
            </a:r>
            <a:r>
              <a:rPr lang="ru-RU" sz="1200" dirty="0" smtClean="0"/>
              <a:t> </a:t>
            </a:r>
            <a:r>
              <a:rPr lang="ru-RU" sz="1200" dirty="0" smtClean="0"/>
              <a:t>Установить тип дискеты (используется перед операцией форматирования</a:t>
            </a:r>
            <a:r>
              <a:rPr lang="ru-RU" sz="1200" dirty="0" smtClean="0"/>
              <a:t>); </a:t>
            </a:r>
            <a:endParaRPr lang="en-US" sz="1200" dirty="0" smtClean="0"/>
          </a:p>
          <a:p>
            <a:pPr marL="0" indent="357188"/>
            <a:r>
              <a:rPr lang="en-US" sz="1200" dirty="0" smtClean="0"/>
              <a:t>18h –</a:t>
            </a:r>
            <a:r>
              <a:rPr lang="ru-RU" sz="1200" dirty="0" smtClean="0"/>
              <a:t> </a:t>
            </a:r>
            <a:r>
              <a:rPr lang="ru-RU" sz="1200" dirty="0" smtClean="0"/>
              <a:t>Установить тип диска (используется перед операцией форматирования</a:t>
            </a:r>
            <a:r>
              <a:rPr lang="ru-RU" sz="1200" dirty="0" smtClean="0"/>
              <a:t>); </a:t>
            </a:r>
            <a:endParaRPr lang="en-US" sz="1200" dirty="0" smtClean="0"/>
          </a:p>
          <a:p>
            <a:pPr marL="0" indent="357188"/>
            <a:r>
              <a:rPr lang="en-US" sz="1200" dirty="0" smtClean="0"/>
              <a:t>20h - </a:t>
            </a:r>
            <a:r>
              <a:rPr lang="ru-RU" sz="1200" dirty="0" smtClean="0"/>
              <a:t>Получить тип </a:t>
            </a:r>
            <a:r>
              <a:rPr lang="ru-RU" sz="1200" dirty="0" smtClean="0"/>
              <a:t>дискеты. 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85720" y="500042"/>
            <a:ext cx="8643998" cy="498667"/>
            <a:chOff x="1187450" y="1847850"/>
            <a:chExt cx="6769322" cy="498667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07849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Прерыва</a:t>
              </a:r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ние</a:t>
              </a:r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 13 </a:t>
              </a:r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h (</a:t>
              </a:r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классический набор функций)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736"/>
            <a:ext cx="8715436" cy="5072098"/>
          </a:xfrm>
        </p:spPr>
        <p:txBody>
          <a:bodyPr>
            <a:normAutofit/>
          </a:bodyPr>
          <a:lstStyle/>
          <a:p>
            <a:pPr marL="0" indent="357188">
              <a:buNone/>
            </a:pPr>
            <a:r>
              <a:rPr lang="ru-RU" sz="2000" dirty="0" smtClean="0"/>
              <a:t>Функция 0 - сброс </a:t>
            </a:r>
            <a:r>
              <a:rPr lang="ru-RU" sz="2000" dirty="0" smtClean="0"/>
              <a:t>устройства.</a:t>
            </a:r>
            <a:br>
              <a:rPr lang="ru-RU" sz="2000" dirty="0" smtClean="0"/>
            </a:br>
            <a:r>
              <a:rPr lang="ru-RU" sz="2000" dirty="0" smtClean="0"/>
              <a:t>Номер функции 0 в регистр </a:t>
            </a:r>
            <a:r>
              <a:rPr lang="en-US" sz="2000" dirty="0" smtClean="0"/>
              <a:t>AH.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Вход: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DL - номер устройства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Выход: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Carry-флаг=1 при ошибке и </a:t>
            </a:r>
            <a:r>
              <a:rPr lang="ru-RU" sz="2000" dirty="0" smtClean="0">
                <a:hlinkClick r:id="rId2"/>
              </a:rPr>
              <a:t>код ошибки диска</a:t>
            </a:r>
            <a:r>
              <a:rPr lang="ru-RU" sz="2000" dirty="0" smtClean="0"/>
              <a:t> в AH.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Примечание: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Вызывает </a:t>
            </a:r>
            <a:r>
              <a:rPr lang="ru-RU" sz="2000" dirty="0" err="1" smtClean="0"/>
              <a:t>рекалибрацию</a:t>
            </a:r>
            <a:r>
              <a:rPr lang="ru-RU" sz="2000" dirty="0" smtClean="0"/>
              <a:t> контроллера, </a:t>
            </a:r>
            <a:r>
              <a:rPr lang="ru-RU" sz="2000" dirty="0" smtClean="0"/>
              <a:t>голо</a:t>
            </a:r>
            <a:r>
              <a:rPr lang="ru-RU" sz="2000" dirty="0" smtClean="0"/>
              <a:t>в</a:t>
            </a:r>
            <a:r>
              <a:rPr lang="ru-RU" sz="2000" dirty="0" smtClean="0"/>
              <a:t>ки </a:t>
            </a:r>
            <a:r>
              <a:rPr lang="ru-RU" sz="2000" dirty="0" smtClean="0"/>
              <a:t>диска устанавливаются на нулевой трек.</a:t>
            </a:r>
            <a:br>
              <a:rPr lang="ru-RU" sz="2000" dirty="0" smtClean="0"/>
            </a:br>
            <a:r>
              <a:rPr lang="ru-RU" sz="2000" dirty="0" smtClean="0"/>
              <a:t>На некоторых системах, в случае, если на одной линии расположено два диска (конфигурация </a:t>
            </a:r>
            <a:r>
              <a:rPr lang="ru-RU" sz="2000" dirty="0" err="1" smtClean="0"/>
              <a:t>Master</a:t>
            </a:r>
            <a:r>
              <a:rPr lang="ru-RU" sz="2000" dirty="0" smtClean="0"/>
              <a:t>/</a:t>
            </a:r>
            <a:r>
              <a:rPr lang="ru-RU" sz="2000" dirty="0" err="1" smtClean="0"/>
              <a:t>Slave</a:t>
            </a:r>
            <a:r>
              <a:rPr lang="ru-RU" sz="2000" dirty="0" smtClean="0"/>
              <a:t>), запрос на </a:t>
            </a:r>
            <a:r>
              <a:rPr lang="ru-RU" sz="2000" dirty="0" err="1" smtClean="0"/>
              <a:t>реколибрацию</a:t>
            </a:r>
            <a:r>
              <a:rPr lang="ru-RU" sz="2000" dirty="0" smtClean="0"/>
              <a:t> выполняется обоими дисками.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14282" y="642918"/>
            <a:ext cx="8643998" cy="498667"/>
            <a:chOff x="1187450" y="1847850"/>
            <a:chExt cx="6769322" cy="498667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07849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Пример описания функций прерывания 13</a:t>
              </a:r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h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Защищенных систем связи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Arial Cyr"/>
              </a:rPr>
              <a:t> Malware </a:t>
            </a:r>
            <a:r>
              <a:rPr lang="en-US" sz="1600" dirty="0" smtClean="0">
                <a:latin typeface="Arial Cyr"/>
              </a:rPr>
              <a:t>(</a:t>
            </a:r>
            <a:r>
              <a:rPr lang="ru-RU" sz="1600" dirty="0" smtClean="0">
                <a:latin typeface="Arial Cyr"/>
              </a:rPr>
              <a:t>Вредоносное </a:t>
            </a:r>
            <a:r>
              <a:rPr lang="ru-RU" sz="1600" dirty="0" smtClean="0">
                <a:latin typeface="Arial Cyr"/>
              </a:rPr>
              <a:t>ПО)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29388" y="6500834"/>
            <a:ext cx="2714612" cy="357166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Каф. ЗСС СПбГУТ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ea typeface="+mj-ea"/>
                <a:cs typeface="Times New Roman" pitchFamily="18" charset="0"/>
              </a:rPr>
              <a:t>www.zss.sut.ru ; krasov@inbox.ru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214282" y="571480"/>
            <a:ext cx="8643998" cy="561413"/>
            <a:chOff x="1187450" y="1847850"/>
            <a:chExt cx="6769322" cy="561413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1219940" y="1938668"/>
              <a:ext cx="6736832" cy="470595"/>
            </a:xfrm>
            <a:prstGeom prst="roundRect">
              <a:avLst>
                <a:gd name="adj" fmla="val 416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wrap="square" lIns="457200" anchor="ctr">
              <a:spAutoFit/>
            </a:bodyPr>
            <a:lstStyle/>
            <a:p>
              <a:pPr indent="357188"/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Определяемые коды ошибок при работе с </a:t>
              </a:r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13h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187450" y="1847850"/>
              <a:ext cx="392113" cy="457200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rgbClr val="FFC000"/>
                </a:gs>
                <a:gs pos="50000">
                  <a:srgbClr val="F0F0F0"/>
                </a:gs>
                <a:gs pos="100000">
                  <a:srgbClr val="FFC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dirty="0">
                  <a:solidFill>
                    <a:srgbClr val="990033"/>
                  </a:solidFill>
                  <a:latin typeface="Wingdings" pitchFamily="2" charset="2"/>
                </a:rPr>
                <a:t>ü</a:t>
              </a:r>
            </a:p>
          </p:txBody>
        </p:sp>
      </p:grp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42844" y="1214423"/>
          <a:ext cx="8858312" cy="56024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675"/>
                <a:gridCol w="3772043"/>
                <a:gridCol w="620508"/>
                <a:gridCol w="3880086"/>
              </a:tblGrid>
              <a:tr h="31296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Код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Значение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Код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Значение</a:t>
                      </a:r>
                    </a:p>
                  </a:txBody>
                  <a:tcPr marL="23766" marR="23766" marT="11883" marB="11883" anchor="ctr"/>
                </a:tc>
              </a:tr>
              <a:tr h="436554"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00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Нет ошибки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0Eh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Обнаружена адресная метка управляющих данных</a:t>
                      </a:r>
                    </a:p>
                  </a:txBody>
                  <a:tcPr marL="23766" marR="23766" marT="11883" marB="11883" anchor="ctr"/>
                </a:tc>
              </a:tr>
              <a:tr h="312969"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01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Неизвестная/неверная </a:t>
                      </a:r>
                      <a:r>
                        <a:rPr lang="ru-RU" sz="1400" dirty="0" smtClean="0"/>
                        <a:t>команда</a:t>
                      </a:r>
                      <a:endParaRPr lang="ru-RU" sz="1400" dirty="0"/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0Fh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Ошибка </a:t>
                      </a:r>
                      <a:r>
                        <a:rPr lang="en-US" sz="1400" dirty="0"/>
                        <a:t>DMA</a:t>
                      </a:r>
                    </a:p>
                  </a:txBody>
                  <a:tcPr marL="23766" marR="23766" marT="11883" marB="11883" anchor="ctr"/>
                </a:tc>
              </a:tr>
              <a:tr h="436554">
                <a:tc>
                  <a:txBody>
                    <a:bodyPr/>
                    <a:lstStyle/>
                    <a:p>
                      <a:pPr algn="l"/>
                      <a:r>
                        <a:rPr lang="ru-RU" sz="1400"/>
                        <a:t>02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Не найдена адресная метка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10h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Ошибка данных (неверная контрольная сумма)</a:t>
                      </a:r>
                    </a:p>
                  </a:txBody>
                  <a:tcPr marL="23766" marR="23766" marT="11883" marB="11883" anchor="ctr"/>
                </a:tc>
              </a:tr>
              <a:tr h="436554">
                <a:tc>
                  <a:txBody>
                    <a:bodyPr/>
                    <a:lstStyle/>
                    <a:p>
                      <a:pPr algn="l"/>
                      <a:r>
                        <a:rPr lang="ru-RU" sz="1400"/>
                        <a:t>03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Диск защищён от записи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11h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Была произведена коррекция данных для </a:t>
                      </a:r>
                      <a:r>
                        <a:rPr lang="ru-RU" sz="1400" dirty="0" smtClean="0"/>
                        <a:t>устранения </a:t>
                      </a:r>
                      <a:r>
                        <a:rPr lang="ru-RU" sz="1400" dirty="0"/>
                        <a:t>ошибки</a:t>
                      </a:r>
                    </a:p>
                  </a:txBody>
                  <a:tcPr marL="23766" marR="23766" marT="11883" marB="11883" anchor="ctr"/>
                </a:tc>
              </a:tr>
              <a:tr h="312969">
                <a:tc>
                  <a:txBody>
                    <a:bodyPr/>
                    <a:lstStyle/>
                    <a:p>
                      <a:pPr algn="l"/>
                      <a:r>
                        <a:rPr lang="ru-RU" sz="1400"/>
                        <a:t>04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Не найден сектор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20h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Сбой контроллера</a:t>
                      </a:r>
                    </a:p>
                  </a:txBody>
                  <a:tcPr marL="23766" marR="23766" marT="11883" marB="11883" anchor="ctr"/>
                </a:tc>
              </a:tr>
              <a:tr h="312969">
                <a:tc>
                  <a:txBody>
                    <a:bodyPr/>
                    <a:lstStyle/>
                    <a:p>
                      <a:pPr algn="l"/>
                      <a:r>
                        <a:rPr lang="ru-RU" sz="1400"/>
                        <a:t>05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Ошибка при сбросе </a:t>
                      </a:r>
                      <a:r>
                        <a:rPr lang="en-US" sz="1400" dirty="0"/>
                        <a:t>HDD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30h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Неподдерживаемый формат дискеты</a:t>
                      </a:r>
                    </a:p>
                  </a:txBody>
                  <a:tcPr marL="23766" marR="23766" marT="11883" marB="11883" anchor="ctr"/>
                </a:tc>
              </a:tr>
              <a:tr h="312969">
                <a:tc>
                  <a:txBody>
                    <a:bodyPr/>
                    <a:lstStyle/>
                    <a:p>
                      <a:pPr algn="l"/>
                      <a:r>
                        <a:rPr lang="ru-RU" sz="1400"/>
                        <a:t>06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Произошла замена дискеты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31h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Дискета извлечена</a:t>
                      </a:r>
                    </a:p>
                  </a:txBody>
                  <a:tcPr marL="23766" marR="23766" marT="11883" marB="11883" anchor="ctr"/>
                </a:tc>
              </a:tr>
              <a:tr h="312969">
                <a:tc>
                  <a:txBody>
                    <a:bodyPr/>
                    <a:lstStyle/>
                    <a:p>
                      <a:pPr algn="l"/>
                      <a:r>
                        <a:rPr lang="ru-RU" sz="1400"/>
                        <a:t>07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Ошибка инициализации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32h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Неподдерживаемый тип дискеты</a:t>
                      </a:r>
                    </a:p>
                  </a:txBody>
                  <a:tcPr marL="23766" marR="23766" marT="11883" marB="11883" anchor="ctr"/>
                </a:tc>
              </a:tr>
              <a:tr h="271189">
                <a:tc>
                  <a:txBody>
                    <a:bodyPr/>
                    <a:lstStyle/>
                    <a:p>
                      <a:pPr algn="l"/>
                      <a:r>
                        <a:rPr lang="ru-RU" sz="1400"/>
                        <a:t>08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Ошибка </a:t>
                      </a:r>
                      <a:r>
                        <a:rPr lang="en-US" sz="1400" dirty="0"/>
                        <a:t>DMA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40h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Сбой при поиске дорожки</a:t>
                      </a:r>
                    </a:p>
                  </a:txBody>
                  <a:tcPr marL="23766" marR="23766" marT="11883" marB="11883" anchor="ctr"/>
                </a:tc>
              </a:tr>
              <a:tr h="243972">
                <a:tc>
                  <a:txBody>
                    <a:bodyPr/>
                    <a:lstStyle/>
                    <a:p>
                      <a:pPr algn="l"/>
                      <a:r>
                        <a:rPr lang="ru-RU" sz="1400"/>
                        <a:t>09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Выход за приделы 64КБ при работе с DMA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80h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Ошибка таймаута</a:t>
                      </a:r>
                    </a:p>
                  </a:txBody>
                  <a:tcPr marL="23766" marR="23766" marT="11883" marB="11883" anchor="ctr"/>
                </a:tc>
              </a:tr>
              <a:tr h="312969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0Ah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Плохой сектор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AAh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Диск не готов</a:t>
                      </a:r>
                    </a:p>
                  </a:txBody>
                  <a:tcPr marL="23766" marR="23766" marT="11883" marB="11883" anchor="ctr"/>
                </a:tc>
              </a:tr>
              <a:tr h="436554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0Bh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Плохая дорожка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BBh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Несовместимый </a:t>
                      </a:r>
                      <a:r>
                        <a:rPr lang="ru-RU" sz="1400" dirty="0"/>
                        <a:t>контроллер или неизвестная ошибка</a:t>
                      </a:r>
                    </a:p>
                  </a:txBody>
                  <a:tcPr marL="23766" marR="23766" marT="11883" marB="11883" anchor="ctr"/>
                </a:tc>
              </a:tr>
              <a:tr h="436554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0Ch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Неправильный номер дорожки (В некоторых </a:t>
                      </a:r>
                      <a:r>
                        <a:rPr lang="ru-RU" sz="1400" dirty="0" err="1"/>
                        <a:t>биосах</a:t>
                      </a:r>
                      <a:r>
                        <a:rPr lang="ru-RU" sz="1400" dirty="0"/>
                        <a:t> - не правильный номер устройства)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CCh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Сбой при записи</a:t>
                      </a:r>
                    </a:p>
                  </a:txBody>
                  <a:tcPr marL="23766" marR="23766" marT="11883" marB="11883" anchor="ctr"/>
                </a:tc>
              </a:tr>
              <a:tr h="331116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0Dh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Неправильный номер сектора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E0h</a:t>
                      </a:r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Неопознанная ошибка контроллера</a:t>
                      </a:r>
                    </a:p>
                  </a:txBody>
                  <a:tcPr marL="23766" marR="23766" marT="11883" marB="11883" anchor="ctr"/>
                </a:tc>
              </a:tr>
              <a:tr h="31296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err="1"/>
                        <a:t>FFh</a:t>
                      </a:r>
                      <a:endParaRPr lang="en-US" sz="1400" dirty="0"/>
                    </a:p>
                  </a:txBody>
                  <a:tcPr marL="23766" marR="23766" marT="11883" marB="1188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Ошибка при чтении</a:t>
                      </a:r>
                    </a:p>
                  </a:txBody>
                  <a:tcPr marL="23766" marR="23766" marT="11883" marB="11883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461</TotalTime>
  <Words>1738</Words>
  <Application>Microsoft Office PowerPoint</Application>
  <PresentationFormat>Экран (4:3)</PresentationFormat>
  <Paragraphs>428</Paragraphs>
  <Slides>42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Поток</vt:lpstr>
      <vt:lpstr>Кафедра Защищенных систем связи Malware  (Вредоносное ПО)  Лекция 3. Загрузочные вирусы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  <vt:lpstr>Кафедра Защищенных систем связи  Malware (Вредоносное ПО)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Valued Acer Customer</dc:creator>
  <cp:lastModifiedBy>krasov</cp:lastModifiedBy>
  <cp:revision>50</cp:revision>
  <dcterms:created xsi:type="dcterms:W3CDTF">2015-10-10T17:01:06Z</dcterms:created>
  <dcterms:modified xsi:type="dcterms:W3CDTF">2016-10-12T11:22:55Z</dcterms:modified>
</cp:coreProperties>
</file>